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544" r:id="rId3"/>
    <p:sldId id="513" r:id="rId4"/>
    <p:sldId id="545" r:id="rId5"/>
    <p:sldId id="355" r:id="rId6"/>
    <p:sldId id="349" r:id="rId7"/>
    <p:sldId id="538" r:id="rId8"/>
    <p:sldId id="521" r:id="rId9"/>
    <p:sldId id="540" r:id="rId10"/>
    <p:sldId id="526" r:id="rId11"/>
    <p:sldId id="371" r:id="rId12"/>
    <p:sldId id="524" r:id="rId13"/>
    <p:sldId id="523" r:id="rId14"/>
    <p:sldId id="319" r:id="rId15"/>
    <p:sldId id="370" r:id="rId16"/>
    <p:sldId id="529" r:id="rId17"/>
    <p:sldId id="514" r:id="rId18"/>
    <p:sldId id="273" r:id="rId19"/>
    <p:sldId id="536" r:id="rId20"/>
    <p:sldId id="539" r:id="rId21"/>
    <p:sldId id="550" r:id="rId22"/>
    <p:sldId id="549" r:id="rId23"/>
    <p:sldId id="547" r:id="rId24"/>
    <p:sldId id="552" r:id="rId25"/>
    <p:sldId id="537" r:id="rId26"/>
    <p:sldId id="548" r:id="rId27"/>
    <p:sldId id="351" r:id="rId28"/>
    <p:sldId id="361" r:id="rId29"/>
    <p:sldId id="280" r:id="rId30"/>
    <p:sldId id="283" r:id="rId31"/>
    <p:sldId id="530" r:id="rId32"/>
    <p:sldId id="531" r:id="rId33"/>
    <p:sldId id="55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03FF"/>
    <a:srgbClr val="FF9300"/>
    <a:srgbClr val="39B478"/>
    <a:srgbClr val="9437FF"/>
    <a:srgbClr val="FF40FF"/>
    <a:srgbClr val="784FB3"/>
    <a:srgbClr val="30B126"/>
    <a:srgbClr val="29A12B"/>
    <a:srgbClr val="D07434"/>
    <a:srgbClr val="0491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/>
    <p:restoredTop sz="89984"/>
  </p:normalViewPr>
  <p:slideViewPr>
    <p:cSldViewPr snapToGrid="0">
      <p:cViewPr varScale="1">
        <p:scale>
          <a:sx n="98" d="100"/>
          <a:sy n="98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5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DDC23-A6AF-B443-8568-43EB6A482987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863FE-D1E7-B140-8309-5FDB4A7AE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1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63FE-D1E7-B140-8309-5FDB4A7AE0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83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R2_data_comp.C  to get these plots. TPC acceptance: In </a:t>
            </a:r>
            <a:r>
              <a:rPr lang="en-US" dirty="0" err="1"/>
              <a:t>dphi</a:t>
            </a:r>
            <a:r>
              <a:rPr lang="en-US" dirty="0"/>
              <a:t> is 2pi and in </a:t>
            </a:r>
            <a:r>
              <a:rPr lang="en-US" dirty="0" err="1"/>
              <a:t>pseudorapidity</a:t>
            </a:r>
            <a:r>
              <a:rPr lang="en-US" dirty="0"/>
              <a:t> is |eta| = 1.8 or +/-1.8….Ref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Nucl.Instrum.Meth.A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499 (2003) 624-632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016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TPC acceptance: In </a:t>
            </a:r>
            <a:r>
              <a:rPr lang="en-US" dirty="0" err="1"/>
              <a:t>dphi</a:t>
            </a:r>
            <a:r>
              <a:rPr lang="en-US" dirty="0"/>
              <a:t> is 2pi and in </a:t>
            </a:r>
            <a:r>
              <a:rPr lang="en-US" dirty="0" err="1"/>
              <a:t>pseudorapidity</a:t>
            </a:r>
            <a:r>
              <a:rPr lang="en-US" dirty="0"/>
              <a:t> is |eta| = 1.8 or +/-1.8….Ref </a:t>
            </a:r>
            <a:r>
              <a:rPr lang="en-US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Nucl.Instrum.Meth.A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499 (2003) 624-632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7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 used </a:t>
            </a:r>
            <a:r>
              <a:rPr lang="en-US" dirty="0"/>
              <a:t>B2_data_comp.C.  Multiplicities are with weights obtained from integral of hyc1 etc. and different </a:t>
            </a:r>
            <a:r>
              <a:rPr lang="en-US" dirty="0" err="1"/>
              <a:t>hmult</a:t>
            </a:r>
            <a:r>
              <a:rPr lang="en-US" dirty="0"/>
              <a:t>. </a:t>
            </a:r>
            <a:r>
              <a:rPr lang="en-US" b="1" dirty="0"/>
              <a:t>Results fixed!!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75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Macro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my_B2_allData_comp.C (remove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Jinjin’s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plots – can’t be compared).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Make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0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Macro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B2_data_comp.C (remove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Jinjin’s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plots – can’t be compared). Also has all sum-rule + B2 integral plots for data.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6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Macro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B2_data_comp.C (remove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Jinjin’s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plots – can’t be compared). Also has all sum-rule + B2 integral plots for data.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O-5% with data black pts. + err 3 curves – as lines models.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B2 – 0-5% comp to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839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4EBC5-A9A4-C548-AFBB-D968077C6B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macros for creating B2,</a:t>
            </a:r>
            <a:r>
              <a:rPr lang="en-US" baseline="0" dirty="0"/>
              <a:t> R2 etc. in sim is my_B2_same.C for identical pairs.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  <a:ea typeface="Times New Roman" panose="02020603050405020304" pitchFamily="18" charset="0"/>
              </a:rPr>
              <a:t>my_B2mixed.C</a:t>
            </a:r>
            <a:r>
              <a:rPr lang="en-US" sz="180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Times New Roman" panose="02020603050405020304" pitchFamily="18" charset="0"/>
              </a:rPr>
              <a:t> -&gt; Good for mixed both sim data!!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Macro my_B2_mixed_comp_all.C</a:t>
            </a:r>
            <a:r>
              <a:rPr lang="en-US" baseline="0" dirty="0"/>
              <a:t> and results B2_c16_simAll_16.ps</a:t>
            </a:r>
            <a:endParaRPr lang="en-US" dirty="0"/>
          </a:p>
          <a:p>
            <a:r>
              <a:rPr lang="en-US" dirty="0"/>
              <a:t>Wider.. learn –</a:t>
            </a:r>
            <a:r>
              <a:rPr lang="en-US" dirty="0" err="1"/>
              <a:t>lil</a:t>
            </a:r>
            <a:r>
              <a:rPr lang="en-US" dirty="0"/>
              <a:t> diff.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74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centrality is defined using refmult2, which is the count of all primary tracks with 0.5 &lt; abs(eta) &lt; 1.0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analysis is performed for abs(eta)&lt;0,5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FB52E-6565-4B42-B71D-FD8E1FFB21F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110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centrality is defined using refmult2, which is the count of all primary tracks with 0.5 &lt; abs(eta) &lt; 1.0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analysis is performed for abs(eta)&lt;0,5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FB52E-6565-4B42-B71D-FD8E1FFB21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9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63FE-D1E7-B140-8309-5FDB4A7AE0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96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 used in part </a:t>
            </a:r>
            <a:r>
              <a:rPr lang="en-US" dirty="0"/>
              <a:t>B2_data_comp.C (slightly change) and results in Comp_all_m40_data_16_cuts1_minv_xs.ps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FB52E-6565-4B42-B71D-FD8E1FFB21F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64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Macro used </a:t>
            </a:r>
            <a:r>
              <a:rPr lang="en-US" dirty="0"/>
              <a:t>B2_data_comp.C. </a:t>
            </a:r>
            <a:r>
              <a:rPr lang="en-US" b="1" dirty="0"/>
              <a:t>Results fixed!! (still need to verify y-axis range)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49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4EBC5-A9A4-C548-AFBB-D968077C6B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94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Macro: B2_sys_errors.C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4EBC5-A9A4-C548-AFBB-D968077C6B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2091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Macro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B2_simData_comp.C (remove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Jinjin’s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plots – can’t be compared). Also has all sum-rule + B2 integral plots for data.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2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Macro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my_B2_allData_comp.C (remove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Jinjin’s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plots – can’t be compared). Also has all sum-rule + B2 integral plots for data.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 fixed!!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O-5% with data black pts. + err 3 curves – as lines models.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B2 – 0-5% comp to models.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8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>
              <a:solidFill>
                <a:srgbClr val="FF0000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49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ambria" panose="02040503050406030204" pitchFamily="18" charset="0"/>
              </a:rPr>
              <a:t>Balance functions can be used to study: </a:t>
            </a:r>
            <a:endParaRPr lang="en-US" sz="2000" dirty="0">
              <a:latin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Delayed hadronization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Time scales of charge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</a:rPr>
              <a:t>Diffusion and other details of 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mbria" panose="02040503050406030204" pitchFamily="18" charset="0"/>
              </a:rPr>
              <a:t>Could help find a potential critical point if studied against energy (sudden decrease in correlation at CP)</a:t>
            </a:r>
            <a:endParaRPr lang="en-US" sz="2000" dirty="0">
              <a:effectLst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WSU RHIG | 02/18/2020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5507B-2310-C34B-B3F1-663C7BE1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11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centrality is defined using refmult2, which is the count of all primary tracks with 0.5 &lt; abs(eta) &lt; 1.0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analysis is performed for abs(eta)&lt;0.5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FB52E-6565-4B42-B71D-FD8E1FFB21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2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Centrality def. Fitted using </a:t>
            </a:r>
            <a:r>
              <a:rPr lang="en-US" dirty="0">
                <a:solidFill>
                  <a:srgbClr val="9C206E"/>
                </a:solidFill>
                <a:effectLst/>
                <a:latin typeface="Menlo" panose="020B0609030804020204" pitchFamily="49" charset="0"/>
              </a:rPr>
              <a:t>Bichsel for energy loss or stopping pot. </a:t>
            </a:r>
            <a:r>
              <a:rPr lang="en-US" dirty="0" err="1">
                <a:solidFill>
                  <a:srgbClr val="9C206E"/>
                </a:solidFill>
                <a:effectLst/>
                <a:latin typeface="Menlo" panose="020B0609030804020204" pitchFamily="49" charset="0"/>
              </a:rPr>
              <a:t>dE</a:t>
            </a:r>
            <a:r>
              <a:rPr lang="en-US" dirty="0">
                <a:solidFill>
                  <a:srgbClr val="9C206E"/>
                </a:solidFill>
                <a:effectLst/>
                <a:latin typeface="Menlo" panose="020B0609030804020204" pitchFamily="49" charset="0"/>
              </a:rPr>
              <a:t>/dx loss (pronounced as </a:t>
            </a:r>
            <a:r>
              <a:rPr lang="en-US" dirty="0" err="1">
                <a:solidFill>
                  <a:srgbClr val="9C206E"/>
                </a:solidFill>
                <a:effectLst/>
                <a:latin typeface="Menlo" panose="020B0609030804020204" pitchFamily="49" charset="0"/>
              </a:rPr>
              <a:t>Bixel</a:t>
            </a:r>
            <a:r>
              <a:rPr lang="en-US" dirty="0">
                <a:solidFill>
                  <a:srgbClr val="9C206E"/>
                </a:solidFill>
                <a:effectLst/>
                <a:latin typeface="Menlo" panose="020B0609030804020204" pitchFamily="49" charset="0"/>
              </a:rPr>
              <a:t>)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34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C2 is the excess pair density compared to reference single particle densities. R2=Correlator/reference density.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90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centrality is defined using refmult2, which is the count of all primary tracks with 0.5 &lt; abs(eta) &lt; 1.0</a:t>
            </a:r>
            <a:br>
              <a:rPr lang="en-US" dirty="0"/>
            </a:b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analysis is performed for abs(eta)&lt;0,5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FB52E-6565-4B42-B71D-FD8E1FFB2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56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None/>
            </a:pPr>
            <a:r>
              <a:rPr lang="en-US" sz="1800" dirty="0" err="1">
                <a:effectLst/>
                <a:latin typeface="CMR10"/>
              </a:rPr>
              <a:t>Femtoscopy</a:t>
            </a:r>
            <a:r>
              <a:rPr lang="en-US" sz="1800" dirty="0">
                <a:effectLst/>
                <a:latin typeface="CMR10"/>
              </a:rPr>
              <a:t> ref. paper. M.A. Lisa, S. Pratt, R. </a:t>
            </a:r>
            <a:r>
              <a:rPr lang="en-US" sz="1800" dirty="0" err="1">
                <a:effectLst/>
                <a:latin typeface="CMR10"/>
              </a:rPr>
              <a:t>Soltz</a:t>
            </a:r>
            <a:r>
              <a:rPr lang="en-US" sz="1800" dirty="0">
                <a:effectLst/>
                <a:latin typeface="CMR10"/>
              </a:rPr>
              <a:t>, and U. Wiedemann. Ann. Rev. </a:t>
            </a:r>
            <a:r>
              <a:rPr lang="en-US" sz="1800" dirty="0" err="1">
                <a:effectLst/>
                <a:latin typeface="CMR10"/>
              </a:rPr>
              <a:t>Nucl</a:t>
            </a:r>
            <a:r>
              <a:rPr lang="en-US" sz="1800" dirty="0">
                <a:effectLst/>
                <a:latin typeface="CMR10"/>
              </a:rPr>
              <a:t>. Part. Sci., 55:357– 402, 2005</a:t>
            </a:r>
          </a:p>
          <a:p>
            <a:pPr>
              <a:buFont typeface="+mj-lt"/>
              <a:buNone/>
            </a:pPr>
            <a:r>
              <a:rPr lang="en-US" sz="1800" dirty="0" err="1">
                <a:effectLst/>
                <a:latin typeface="CMR10"/>
              </a:rPr>
              <a:t>Femtoscopy</a:t>
            </a:r>
            <a:r>
              <a:rPr lang="en-US" sz="1800" dirty="0">
                <a:effectLst/>
                <a:latin typeface="CMR10"/>
              </a:rPr>
              <a:t>: It is the interference of (identical) particles which have very small relative momentum and very close to each other (dy,dphi~0). Such particles are highly correlated causing a  peak in R2.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63FE-D1E7-B140-8309-5FDB4A7AE0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9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9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E4F0-D9F1-8E34-5F4D-C63A276C1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0654A-EEB3-54AE-B1F9-2FE610047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B72BF-147F-503D-BA54-84CA1765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79F5E-9582-D243-BEA1-A22611453F5B}" type="datetime1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9EE70-9927-6DDA-C88D-FAE6FEB64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6C045-07E7-8C18-CC4E-D534E31B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0A013747-4252-564E-A9F8-5C854B9EE9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377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BC77-4666-3206-3A2E-830E42376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C2A9D-3BFF-EAC2-0461-486F49E18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41A7-886D-F44C-F9C5-13C4EE79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3E99-E30D-9345-B4D9-6FBCC83E14CB}" type="datetime1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9C15A-C5BA-05C4-456A-F8428C53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92621-3D2D-5E46-043D-48BC32C65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231DB-35AA-449B-B8F7-2195B8F884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93E6E-48E8-42EE-84F8-A9B440A6E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0F3A3-9A77-164F-906B-0205F99C8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BBF0E-9E9E-C244-8784-EACF0E509FA6}" type="datetime1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D9E6-516F-7F17-BFEC-F185F823A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F743-ACCD-E9FA-3209-1FC27AD8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48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255570" y="1"/>
            <a:ext cx="8936430" cy="38509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E01DA4D-C701-5008-8202-FBC184403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2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4BC26-C5C3-621B-BBC6-262C3BF91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DEED8-4152-3C10-7F01-A5A75EEE0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2354E-86AA-1525-F9BD-3D5B47ACC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FDFA1-6993-534F-BBE5-CEB97AEBF14D}" type="datetime1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6A7F4-6731-276E-F78D-37B05538D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A838E-74F1-B61B-917F-818ABBCB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59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8A51-5D17-6272-592B-610C6B82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845DD-E928-D296-D8D8-90DC0AE8F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C810-518C-1EEB-7952-ADF1FAAF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22F43-4AB4-4849-A1A1-97CA6A134E34}" type="datetime1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0D962-7431-6B9A-CE05-1392AD1F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67682-A64C-FD9A-56CF-0AE6974D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39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77BC4-FDEE-EE64-DE62-498F344B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68FA4-CDC1-51AD-227F-F0D9C688B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372A3-9DA0-5BF2-2960-85D91CCDD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4872D-709A-0DF4-B0E7-73AAE628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910F5-31AB-6944-B4C7-2714014A0EFB}" type="datetime1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117AF-D615-45EC-A6E8-E1BBD6AB3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58749-A93C-E535-1727-6E936959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83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4CADE-89F3-743D-03E6-5F466DA91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6BFBA-02C0-3347-90FF-020D66105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484B0C-AB3B-713B-1C7F-838EB3994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82804F-16C5-0F5B-FD67-7DEE8E5A6A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38468-27C8-ED21-027A-EB3BA20E7B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D5CB7-6F35-66FC-9111-7A7D84001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17057-53CA-A64F-8B38-6A888368FBE1}" type="datetime1">
              <a:rPr lang="en-US" smtClean="0"/>
              <a:t>1/21/23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D6D48D-7716-3149-FBB5-2356077C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919D4D-094F-DE58-7D1A-51A44C6D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8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DCCB8-250F-6EA1-2CD5-3CA64D2D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1245D-9C16-6D92-5D77-E204C16B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33F6-A17C-FA4F-9D07-AF8FED56D3AE}" type="datetime1">
              <a:rPr lang="en-US" smtClean="0"/>
              <a:t>1/21/23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B323E-AA8B-3E55-988D-7ED60F89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F75A0-88A8-0932-1B4D-DF644F1E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5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C68422-9912-A64C-A79C-8D352E0DB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8D97-80DC-3B46-988C-B5703CFD4EF4}" type="datetime1">
              <a:rPr lang="en-US" smtClean="0"/>
              <a:t>1/21/23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24D197-1AB1-B7B3-2818-349EDA301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87F25-C1C3-075F-D86E-CFCDC9F4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2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98B3-DE6E-60A6-2EF3-56BB0897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74F00-0285-5534-9C14-B5665F77F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50934F-B413-CFDD-73A6-33DF78531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69178-C087-01A0-926B-79F28380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3FB90-5AD7-D642-B3B4-BE375B24CB67}" type="datetime1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43B17-D1E7-3335-ED40-6C914317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7AFF0-9DBB-07C1-5D6E-C0F93624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585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B84B-8004-A78B-1BFB-27DD701C7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100A2-F42F-B960-C938-7711710D0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A536F-C64D-F715-0AAC-A54C63DCA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5D1D3-4F90-8660-3940-F1A26AA1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F0349-B327-9B44-A19C-081280BD3401}" type="datetime1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EA865-0F83-F167-5647-6EAC869E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1C353-60B3-0F81-3427-C8B31097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4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5AF733-6B57-F5A0-27A7-C6093019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025A6-6A97-A4AC-D67B-EAB8DC907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4B988-D828-9EDF-E25C-A53DCC0695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F5CA1B-598E-FB4C-99A9-6D5A7D05BE1C}" type="datetime1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40280-42E2-D4DD-3C75-5B7D18A4B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B936F-3E0A-617D-8587-D4DA448DC6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0A013747-4252-564E-A9F8-5C854B9EE9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86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3" Type="http://schemas.openxmlformats.org/officeDocument/2006/relationships/image" Target="../media/image461.png"/><Relationship Id="rId12" Type="http://schemas.openxmlformats.org/officeDocument/2006/relationships/image" Target="../media/image46.png"/><Relationship Id="rId17" Type="http://schemas.openxmlformats.org/officeDocument/2006/relationships/image" Target="../media/image5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5" Type="http://schemas.openxmlformats.org/officeDocument/2006/relationships/image" Target="../media/image44.emf"/><Relationship Id="rId15" Type="http://schemas.openxmlformats.org/officeDocument/2006/relationships/image" Target="../media/image460.png"/><Relationship Id="rId10" Type="http://schemas.openxmlformats.org/officeDocument/2006/relationships/image" Target="../media/image520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Relationship Id="rId1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4.png"/><Relationship Id="rId5" Type="http://schemas.openxmlformats.org/officeDocument/2006/relationships/image" Target="../media/image44.emf"/><Relationship Id="rId10" Type="http://schemas.openxmlformats.org/officeDocument/2006/relationships/image" Target="../media/image53.png"/><Relationship Id="rId4" Type="http://schemas.openxmlformats.org/officeDocument/2006/relationships/image" Target="../media/image430.png"/><Relationship Id="rId9" Type="http://schemas.openxmlformats.org/officeDocument/2006/relationships/image" Target="../media/image5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54.emf"/><Relationship Id="rId7" Type="http://schemas.openxmlformats.org/officeDocument/2006/relationships/image" Target="../media/image6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0.png"/><Relationship Id="rId11" Type="http://schemas.openxmlformats.org/officeDocument/2006/relationships/image" Target="../media/image850.png"/><Relationship Id="rId5" Type="http://schemas.openxmlformats.org/officeDocument/2006/relationships/image" Target="../media/image640.png"/><Relationship Id="rId10" Type="http://schemas.openxmlformats.org/officeDocument/2006/relationships/image" Target="../media/image840.png"/><Relationship Id="rId4" Type="http://schemas.openxmlformats.org/officeDocument/2006/relationships/image" Target="../media/image630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10.png"/><Relationship Id="rId18" Type="http://schemas.openxmlformats.org/officeDocument/2006/relationships/image" Target="../media/image77.png"/><Relationship Id="rId26" Type="http://schemas.openxmlformats.org/officeDocument/2006/relationships/image" Target="../media/image62.png"/><Relationship Id="rId3" Type="http://schemas.openxmlformats.org/officeDocument/2006/relationships/image" Target="../media/image55.png"/><Relationship Id="rId21" Type="http://schemas.openxmlformats.org/officeDocument/2006/relationships/image" Target="../media/image701.png"/><Relationship Id="rId7" Type="http://schemas.openxmlformats.org/officeDocument/2006/relationships/image" Target="../media/image60.png"/><Relationship Id="rId12" Type="http://schemas.openxmlformats.org/officeDocument/2006/relationships/image" Target="../media/image631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90.png"/><Relationship Id="rId24" Type="http://schemas.openxmlformats.org/officeDocument/2006/relationships/image" Target="../media/image73.png"/><Relationship Id="rId5" Type="http://schemas.openxmlformats.org/officeDocument/2006/relationships/image" Target="../media/image57.png"/><Relationship Id="rId15" Type="http://schemas.openxmlformats.org/officeDocument/2006/relationships/image" Target="../media/image651.png"/><Relationship Id="rId23" Type="http://schemas.openxmlformats.org/officeDocument/2006/relationships/image" Target="../media/image81.png"/><Relationship Id="rId10" Type="http://schemas.openxmlformats.org/officeDocument/2006/relationships/image" Target="../media/image80.png"/><Relationship Id="rId19" Type="http://schemas.openxmlformats.org/officeDocument/2006/relationships/image" Target="../media/image672.png"/><Relationship Id="rId4" Type="http://schemas.openxmlformats.org/officeDocument/2006/relationships/image" Target="../media/image56.png"/><Relationship Id="rId14" Type="http://schemas.openxmlformats.org/officeDocument/2006/relationships/image" Target="../media/image641.png"/><Relationship Id="rId22" Type="http://schemas.openxmlformats.org/officeDocument/2006/relationships/image" Target="../media/image72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3.png"/><Relationship Id="rId3" Type="http://schemas.openxmlformats.org/officeDocument/2006/relationships/image" Target="../media/image671.png"/><Relationship Id="rId7" Type="http://schemas.openxmlformats.org/officeDocument/2006/relationships/image" Target="../media/image83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700.png"/><Relationship Id="rId15" Type="http://schemas.openxmlformats.org/officeDocument/2006/relationships/image" Target="../media/image64.emf"/><Relationship Id="rId4" Type="http://schemas.openxmlformats.org/officeDocument/2006/relationships/image" Target="../media/image681.png"/><Relationship Id="rId1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6.emf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67.emf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86.png"/><Relationship Id="rId9" Type="http://schemas.openxmlformats.org/officeDocument/2006/relationships/image" Target="../media/image132.png"/><Relationship Id="rId14" Type="http://schemas.openxmlformats.org/officeDocument/2006/relationships/image" Target="../media/image1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36.png"/><Relationship Id="rId4" Type="http://schemas.openxmlformats.org/officeDocument/2006/relationships/image" Target="../media/image6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78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41.png"/><Relationship Id="rId4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13" Type="http://schemas.openxmlformats.org/officeDocument/2006/relationships/image" Target="../media/image87.png"/><Relationship Id="rId3" Type="http://schemas.openxmlformats.org/officeDocument/2006/relationships/image" Target="../media/image80.emf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980.png"/><Relationship Id="rId10" Type="http://schemas.openxmlformats.org/officeDocument/2006/relationships/image" Target="../media/image960.png"/><Relationship Id="rId4" Type="http://schemas.openxmlformats.org/officeDocument/2006/relationships/image" Target="../media/image930.png"/><Relationship Id="rId9" Type="http://schemas.openxmlformats.org/officeDocument/2006/relationships/image" Target="../media/image9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1030.png"/><Relationship Id="rId18" Type="http://schemas.openxmlformats.org/officeDocument/2006/relationships/image" Target="../media/image94.png"/><Relationship Id="rId3" Type="http://schemas.openxmlformats.org/officeDocument/2006/relationships/image" Target="../media/image990.png"/><Relationship Id="rId21" Type="http://schemas.openxmlformats.org/officeDocument/2006/relationships/image" Target="../media/image1110.png"/><Relationship Id="rId7" Type="http://schemas.openxmlformats.org/officeDocument/2006/relationships/image" Target="../media/image790.png"/><Relationship Id="rId12" Type="http://schemas.openxmlformats.org/officeDocument/2006/relationships/image" Target="../media/image1010.png"/><Relationship Id="rId17" Type="http://schemas.openxmlformats.org/officeDocument/2006/relationships/image" Target="../media/image106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050.png"/><Relationship Id="rId20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00.png"/><Relationship Id="rId5" Type="http://schemas.openxmlformats.org/officeDocument/2006/relationships/image" Target="../media/image88.emf"/><Relationship Id="rId15" Type="http://schemas.openxmlformats.org/officeDocument/2006/relationships/image" Target="../media/image1040.png"/><Relationship Id="rId23" Type="http://schemas.openxmlformats.org/officeDocument/2006/relationships/image" Target="../media/image1130.png"/><Relationship Id="rId10" Type="http://schemas.openxmlformats.org/officeDocument/2006/relationships/image" Target="../media/image991.png"/><Relationship Id="rId19" Type="http://schemas.openxmlformats.org/officeDocument/2006/relationships/image" Target="../media/image1080.png"/><Relationship Id="rId4" Type="http://schemas.openxmlformats.org/officeDocument/2006/relationships/image" Target="../media/image992.png"/><Relationship Id="rId9" Type="http://schemas.openxmlformats.org/officeDocument/2006/relationships/image" Target="../media/image880.png"/><Relationship Id="rId14" Type="http://schemas.openxmlformats.org/officeDocument/2006/relationships/image" Target="../media/image89.emf"/><Relationship Id="rId22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108.png"/><Relationship Id="rId7" Type="http://schemas.openxmlformats.org/officeDocument/2006/relationships/image" Target="../media/image610.png"/><Relationship Id="rId12" Type="http://schemas.openxmlformats.org/officeDocument/2006/relationships/image" Target="../media/image10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11" Type="http://schemas.openxmlformats.org/officeDocument/2006/relationships/image" Target="../media/image970.png"/><Relationship Id="rId5" Type="http://schemas.openxmlformats.org/officeDocument/2006/relationships/image" Target="../media/image310.png"/><Relationship Id="rId10" Type="http://schemas.openxmlformats.org/officeDocument/2006/relationships/image" Target="../media/image811.png"/><Relationship Id="rId4" Type="http://schemas.openxmlformats.org/officeDocument/2006/relationships/image" Target="../media/image4.png"/><Relationship Id="rId9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1.png"/><Relationship Id="rId3" Type="http://schemas.openxmlformats.org/officeDocument/2006/relationships/image" Target="../media/image97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98.emf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jpeg"/><Relationship Id="rId7" Type="http://schemas.openxmlformats.org/officeDocument/2006/relationships/image" Target="../media/image9.emf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7.jpe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0.png"/><Relationship Id="rId5" Type="http://schemas.openxmlformats.org/officeDocument/2006/relationships/image" Target="../media/image74.png"/><Relationship Id="rId9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34.png"/><Relationship Id="rId3" Type="http://schemas.openxmlformats.org/officeDocument/2006/relationships/image" Target="../media/image27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40.png"/><Relationship Id="rId10" Type="http://schemas.openxmlformats.org/officeDocument/2006/relationships/image" Target="../media/image29.png"/><Relationship Id="rId4" Type="http://schemas.openxmlformats.org/officeDocument/2006/relationships/image" Target="../media/image28.jpeg"/><Relationship Id="rId9" Type="http://schemas.openxmlformats.org/officeDocument/2006/relationships/image" Target="../media/image31.png"/><Relationship Id="rId14" Type="http://schemas.openxmlformats.org/officeDocument/2006/relationships/image" Target="../media/image331.png"/></Relationships>
</file>

<file path=ppt/slides/_rels/slide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40.png"/><Relationship Id="rId26" Type="http://schemas.openxmlformats.org/officeDocument/2006/relationships/image" Target="../media/image47.png"/><Relationship Id="rId3" Type="http://schemas.openxmlformats.org/officeDocument/2006/relationships/image" Target="../media/image290.png"/><Relationship Id="rId21" Type="http://schemas.openxmlformats.org/officeDocument/2006/relationships/image" Target="../media/image38.png"/><Relationship Id="rId17" Type="http://schemas.openxmlformats.org/officeDocument/2006/relationships/image" Target="../media/image330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37.png"/><Relationship Id="rId29" Type="http://schemas.openxmlformats.org/officeDocument/2006/relationships/image" Target="../media/image3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24" Type="http://schemas.openxmlformats.org/officeDocument/2006/relationships/image" Target="../media/image45.png"/><Relationship Id="rId5" Type="http://schemas.openxmlformats.org/officeDocument/2006/relationships/image" Target="../media/image35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19" Type="http://schemas.openxmlformats.org/officeDocument/2006/relationships/image" Target="../media/image350.png"/><Relationship Id="rId31" Type="http://schemas.openxmlformats.org/officeDocument/2006/relationships/image" Target="../media/image43.png"/><Relationship Id="rId4" Type="http://schemas.openxmlformats.org/officeDocument/2006/relationships/image" Target="../media/image300.png"/><Relationship Id="rId22" Type="http://schemas.openxmlformats.org/officeDocument/2006/relationships/image" Target="../media/image41.png"/><Relationship Id="rId27" Type="http://schemas.openxmlformats.org/officeDocument/2006/relationships/image" Target="../media/image42.png"/><Relationship Id="rId30" Type="http://schemas.openxmlformats.org/officeDocument/2006/relationships/image" Target="../media/image3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EF0C-6414-4458-22AD-A28173E1D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676" y="942960"/>
            <a:ext cx="11138647" cy="2048247"/>
          </a:xfr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/>
          <a:p>
            <a:pPr defTabSz="449833" hangingPunct="0">
              <a:lnSpc>
                <a:spcPct val="100000"/>
              </a:lnSpc>
              <a:spcBef>
                <a:spcPts val="0"/>
              </a:spcBef>
            </a:pPr>
            <a:r>
              <a:rPr lang="en-US" sz="4000" b="1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</a:rPr>
              <a:t>Balance Functions of 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Identified Hadrons in </a:t>
            </a:r>
            <a:r>
              <a:rPr lang="en-US" sz="4000" b="1" dirty="0" err="1">
                <a:solidFill>
                  <a:srgbClr val="C0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Au+Au</a:t>
            </a:r>
            <a:r>
              <a:rPr lang="en-US" sz="4000" b="1" dirty="0">
                <a:solidFill>
                  <a:srgbClr val="C00000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Collisions at 200 GeV</a:t>
            </a:r>
            <a:endParaRPr lang="en-US" sz="4000" b="1" dirty="0">
              <a:solidFill>
                <a:srgbClr val="C00000"/>
              </a:solid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4" name="Picture 1" descr="page1image22566176">
            <a:extLst>
              <a:ext uri="{FF2B5EF4-FFF2-40B4-BE49-F238E27FC236}">
                <a16:creationId xmlns:a16="http://schemas.microsoft.com/office/drawing/2014/main" id="{D78A5C10-A88B-5812-73F9-B509784F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232" y="-268225"/>
            <a:ext cx="2015823" cy="201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DBB69-6250-4CEF-6B19-E3226C672CD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1924" y="-4744"/>
            <a:ext cx="1890742" cy="1419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10B333-DDD2-0DEB-05AB-0DC1339F3ADD}"/>
              </a:ext>
            </a:extLst>
          </p:cNvPr>
          <p:cNvSpPr txBox="1"/>
          <p:nvPr/>
        </p:nvSpPr>
        <p:spPr>
          <a:xfrm>
            <a:off x="0" y="4582082"/>
            <a:ext cx="1219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Seminar – </a:t>
            </a:r>
            <a:r>
              <a:rPr lang="en-US" sz="2000" b="1" i="0" u="none" strike="noStrike" dirty="0">
                <a:effectLst/>
                <a:latin typeface="Arial" panose="020B0604020202020204" pitchFamily="34" charset="0"/>
              </a:rPr>
              <a:t>University of Illinois</a:t>
            </a:r>
            <a:r>
              <a:rPr lang="en-US" sz="2000" b="1" dirty="0">
                <a:latin typeface="Arial" panose="020B0604020202020204" pitchFamily="34" charset="0"/>
              </a:rPr>
              <a:t>, Chicago</a:t>
            </a:r>
            <a:endParaRPr lang="en-US" sz="2000" b="1" dirty="0"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B0DFE-64B1-0DEC-C98F-CAEE7A4EBC43}"/>
              </a:ext>
            </a:extLst>
          </p:cNvPr>
          <p:cNvSpPr txBox="1"/>
          <p:nvPr/>
        </p:nvSpPr>
        <p:spPr>
          <a:xfrm>
            <a:off x="1" y="3361678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Nandita Raha</a:t>
            </a:r>
          </a:p>
          <a:p>
            <a:pPr algn="ctr"/>
            <a:r>
              <a:rPr lang="en-US" dirty="0"/>
              <a:t>Postdoc Fellow, </a:t>
            </a:r>
            <a:r>
              <a:rPr lang="en-US" dirty="0">
                <a:latin typeface="CambriaMath"/>
              </a:rPr>
              <a:t>Wayne State University </a:t>
            </a:r>
          </a:p>
          <a:p>
            <a:pPr algn="ctr"/>
            <a:r>
              <a:rPr lang="en-US" dirty="0">
                <a:latin typeface="CambriaMath"/>
              </a:rPr>
              <a:t>12/12/2022 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1980C-D8AF-5337-2C31-D2C86750E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7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DBB7D-7155-BB40-BDC6-437F646F53F5}"/>
                  </a:ext>
                </a:extLst>
              </p:cNvPr>
              <p:cNvSpPr txBox="1"/>
              <p:nvPr/>
            </p:nvSpPr>
            <p:spPr>
              <a:xfrm>
                <a:off x="79426" y="31810"/>
                <a:ext cx="11518900" cy="523220"/>
              </a:xfrm>
              <a:prstGeom prst="rect">
                <a:avLst/>
              </a:prstGeom>
              <a:noFill/>
              <a:ln w="12700">
                <a:miter lim="400000"/>
              </a:ln>
            </p:spPr>
            <p:txBody>
              <a:bodyPr vert="horz" lIns="50800" tIns="50800" rIns="50800" bIns="50800" rtlCol="0" anchor="b">
                <a:noAutofit/>
              </a:bodyPr>
              <a:lstStyle>
                <a:defPPr>
                  <a:defRPr lang="en-US"/>
                </a:defPPr>
                <a:lvl1pPr indent="0" defTabSz="449833" hangingPunc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 sz="2800" b="1">
                    <a:solidFill>
                      <a:srgbClr val="C00000"/>
                    </a:solidFill>
                    <a:latin typeface="Times" pitchFamily="2" charset="0"/>
                    <a:ea typeface="Helvetica Neue"/>
                    <a:cs typeface="Helvetica Neue"/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/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r>
                  <a:rPr lang="en-US" dirty="0"/>
                  <a:t>Balance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DBB7D-7155-BB40-BDC6-437F646F5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6" y="31810"/>
                <a:ext cx="11518900" cy="523220"/>
              </a:xfrm>
              <a:prstGeom prst="rect">
                <a:avLst/>
              </a:prstGeom>
              <a:blipFill>
                <a:blip r:embed="rId3"/>
                <a:stretch>
                  <a:fillRect l="-1542" t="-952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BF587-1B12-3249-8946-B4487AFB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3F185-CD48-974E-8A99-81701D9D86B2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9C4DA4-42E7-B9D3-7C7F-0B88EC96FD8F}"/>
              </a:ext>
            </a:extLst>
          </p:cNvPr>
          <p:cNvSpPr/>
          <p:nvPr/>
        </p:nvSpPr>
        <p:spPr>
          <a:xfrm>
            <a:off x="216998" y="561266"/>
            <a:ext cx="2329484" cy="3693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Balance Function (B</a:t>
            </a:r>
            <a:r>
              <a:rPr lang="en-US" b="1" baseline="-25000" dirty="0"/>
              <a:t>2</a:t>
            </a:r>
            <a:r>
              <a:rPr lang="en-US" b="1" u="sng" dirty="0"/>
              <a:t>) </a:t>
            </a:r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22AF7-AB9D-A994-E387-CB1560E72197}"/>
              </a:ext>
            </a:extLst>
          </p:cNvPr>
          <p:cNvSpPr txBox="1"/>
          <p:nvPr/>
        </p:nvSpPr>
        <p:spPr>
          <a:xfrm>
            <a:off x="243884" y="3461343"/>
            <a:ext cx="3266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BF of negative charged particle 1 (a</a:t>
            </a:r>
            <a:r>
              <a:rPr lang="en-US" sz="1600" u="sng" baseline="30000" dirty="0"/>
              <a:t>-</a:t>
            </a:r>
            <a:r>
              <a:rPr lang="en-US" sz="1600" u="sng" dirty="0"/>
              <a:t>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2B5106-3F21-043F-7FF4-8EDC5CAE2B85}"/>
                  </a:ext>
                </a:extLst>
              </p:cNvPr>
              <p:cNvSpPr txBox="1"/>
              <p:nvPr/>
            </p:nvSpPr>
            <p:spPr>
              <a:xfrm>
                <a:off x="275349" y="3899386"/>
                <a:ext cx="5070432" cy="2843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1" i="1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600" b="1" i="1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p>
                            <m:r>
                              <a:rPr lang="en-US" sz="1600" b="1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sup>
                    </m:sSubSup>
                    <m:d>
                      <m:dPr>
                        <m:ctrlPr>
                          <a:rPr lang="en-US" sz="1600" b="1" i="1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600" b="1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  <m:r>
                      <a:rPr lang="en-US" sz="1600" b="0" i="0" smtClean="0">
                        <a:solidFill>
                          <a:srgbClr val="008F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p>
                    <m:sSubSup>
                      <m:sSubSupPr>
                        <m:ctrlPr>
                          <a:rPr lang="en-US" sz="1600" i="1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</m:d>
                    <m:r>
                      <a:rPr lang="en-US" sz="1600" b="0" i="0" smtClean="0">
                        <a:solidFill>
                          <a:srgbClr val="008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1600" dirty="0">
                    <a:solidFill>
                      <a:srgbClr val="008F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sSup>
                          <m:sSupPr>
                            <m:ctrlPr>
                              <a:rPr lang="en-US" sz="1600" i="1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p>
                    <m:sSubSup>
                      <m:sSubSupPr>
                        <m:ctrlPr>
                          <a:rPr lang="en-US" sz="1600" i="1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1600" i="1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 i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1600" b="0" i="0" smtClean="0">
                                <a:solidFill>
                                  <a:srgbClr val="008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rgbClr val="008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</m:e>
                    </m:d>
                  </m:oMath>
                </a14:m>
                <a:endParaRPr lang="en-US" sz="1600" dirty="0">
                  <a:solidFill>
                    <a:srgbClr val="008F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F2B5106-3F21-043F-7FF4-8EDC5CAE2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49" y="3899386"/>
                <a:ext cx="5070432" cy="284333"/>
              </a:xfrm>
              <a:prstGeom prst="rect">
                <a:avLst/>
              </a:prstGeom>
              <a:blipFill>
                <a:blip r:embed="rId4"/>
                <a:stretch>
                  <a:fillRect l="-1995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7295B04-CDA1-8EFC-9174-24E2D18B921A}"/>
              </a:ext>
            </a:extLst>
          </p:cNvPr>
          <p:cNvSpPr txBox="1"/>
          <p:nvPr/>
        </p:nvSpPr>
        <p:spPr>
          <a:xfrm>
            <a:off x="216998" y="872479"/>
            <a:ext cx="78761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Balance function B</a:t>
            </a:r>
            <a:r>
              <a:rPr lang="en-US" sz="1600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is a </a:t>
            </a: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multiplicity–weighted two–particle correlation functions.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8ED51E-8DFA-06C8-86B9-F1FCD9EAB923}"/>
              </a:ext>
            </a:extLst>
          </p:cNvPr>
          <p:cNvGrpSpPr/>
          <p:nvPr/>
        </p:nvGrpSpPr>
        <p:grpSpPr>
          <a:xfrm>
            <a:off x="7619863" y="183163"/>
            <a:ext cx="3595125" cy="2943506"/>
            <a:chOff x="8098837" y="4257550"/>
            <a:chExt cx="2694147" cy="223587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54C7A3E-BC66-F3E6-25FA-BA68464608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9"/>
            <a:stretch/>
          </p:blipFill>
          <p:spPr>
            <a:xfrm rot="5400000">
              <a:off x="8334969" y="4035406"/>
              <a:ext cx="2235871" cy="26801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8488065-C87F-040F-9C8F-1C108D10669D}"/>
                    </a:ext>
                  </a:extLst>
                </p:cNvPr>
                <p:cNvSpPr/>
                <p:nvPr/>
              </p:nvSpPr>
              <p:spPr>
                <a:xfrm>
                  <a:off x="8098837" y="4434146"/>
                  <a:ext cx="269414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𝚫𝛟</m:t>
                            </m:r>
                          </m:e>
                        </m:d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𝐆𝐞𝐕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8488065-C87F-040F-9C8F-1C108D106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837" y="4434146"/>
                  <a:ext cx="2694147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FA49BB8-E408-ABEB-1887-B1199F0C8BBD}"/>
              </a:ext>
            </a:extLst>
          </p:cNvPr>
          <p:cNvGrpSpPr/>
          <p:nvPr/>
        </p:nvGrpSpPr>
        <p:grpSpPr>
          <a:xfrm>
            <a:off x="243884" y="4328814"/>
            <a:ext cx="2870887" cy="797418"/>
            <a:chOff x="6783252" y="915756"/>
            <a:chExt cx="2870887" cy="79741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276170-1F87-8D14-6188-BC0B2F89742F}"/>
                </a:ext>
              </a:extLst>
            </p:cNvPr>
            <p:cNvSpPr/>
            <p:nvPr/>
          </p:nvSpPr>
          <p:spPr>
            <a:xfrm>
              <a:off x="6783252" y="915756"/>
              <a:ext cx="27513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Charged Balance Function (B</a:t>
              </a:r>
              <a:r>
                <a:rPr lang="en-US" sz="1600" baseline="-25000" dirty="0"/>
                <a:t>2</a:t>
              </a:r>
              <a:r>
                <a:rPr lang="en-US" sz="1600" dirty="0"/>
                <a:t>):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CD89274-9376-2367-A139-EBFE81DBEC6F}"/>
                    </a:ext>
                  </a:extLst>
                </p:cNvPr>
                <p:cNvSpPr txBox="1"/>
                <p:nvPr/>
              </p:nvSpPr>
              <p:spPr>
                <a:xfrm>
                  <a:off x="6800602" y="1247084"/>
                  <a:ext cx="2853537" cy="46609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1400" b="1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4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1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b>
                                <m:r>
                                  <a:rPr lang="en-US" sz="1400" b="1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4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1400" b="1" i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r>
                                  <a:rPr lang="en-US" sz="1400" b="1" i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𝛟</m:t>
                                </m:r>
                              </m:e>
                            </m:d>
                            <m:r>
                              <a:rPr lang="en-US" sz="1400" b="1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1400" b="1" i="1" smtClean="0">
                                    <a:solidFill>
                                      <a:srgbClr val="008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1" i="0">
                                    <a:solidFill>
                                      <a:srgbClr val="008F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b>
                                <m:r>
                                  <a:rPr lang="en-US" sz="1400" b="1" i="0">
                                    <a:solidFill>
                                      <a:srgbClr val="008F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400" b="1" i="1">
                                        <a:solidFill>
                                          <a:srgbClr val="008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 i="0">
                                        <a:solidFill>
                                          <a:srgbClr val="008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𝐚</m:t>
                                    </m:r>
                                  </m:e>
                                  <m:sup>
                                    <m:r>
                                      <a:rPr lang="en-US" sz="1400" b="1" i="0">
                                        <a:solidFill>
                                          <a:srgbClr val="008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  <m:r>
                                  <a:rPr lang="en-US" sz="1400" b="1" i="0">
                                    <a:solidFill>
                                      <a:srgbClr val="008F00"/>
                                    </a:solidFill>
                                    <a:latin typeface="Cambria Math" panose="02040503050406030204" pitchFamily="18" charset="0"/>
                                  </a:rPr>
                                  <m:t>𝐛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a:rPr lang="en-US" sz="1400" b="1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𝛟</m:t>
                                </m:r>
                              </m:e>
                            </m:d>
                          </m:num>
                          <m:den>
                            <m:r>
                              <a:rPr lang="en-US" sz="1400" b="1" i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CD89274-9376-2367-A139-EBFE81DBEC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0602" y="1247084"/>
                  <a:ext cx="2853537" cy="466090"/>
                </a:xfrm>
                <a:prstGeom prst="rect">
                  <a:avLst/>
                </a:prstGeom>
                <a:blipFill>
                  <a:blip r:embed="rId10"/>
                  <a:stretch>
                    <a:fillRect l="-1762" b="-10256"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6EBB0D-81A1-8F96-E2FF-73899DD2CD52}"/>
                  </a:ext>
                </a:extLst>
              </p:cNvPr>
              <p:cNvSpPr/>
              <p:nvPr/>
            </p:nvSpPr>
            <p:spPr>
              <a:xfrm>
                <a:off x="765201" y="5365132"/>
                <a:ext cx="10336702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Two types of pair cuts are applied here: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 err="1">
                    <a:latin typeface="Calibri" panose="020F0502020204030204" pitchFamily="34" charset="0"/>
                  </a:rPr>
                  <a:t>M</a:t>
                </a:r>
                <a:r>
                  <a:rPr lang="en-US" sz="1600" b="1" baseline="-25000" dirty="0" err="1">
                    <a:latin typeface="Calibri" panose="020F0502020204030204" pitchFamily="34" charset="0"/>
                  </a:rPr>
                  <a:t>inv</a:t>
                </a:r>
                <a:r>
                  <a:rPr lang="en-US" sz="1600" b="1" dirty="0">
                    <a:latin typeface="Calibri" panose="020F0502020204030204" pitchFamily="34" charset="0"/>
                  </a:rPr>
                  <a:t>: </a:t>
                </a:r>
                <a:r>
                  <a:rPr lang="en-US" sz="1600" dirty="0">
                    <a:latin typeface="Calibri" panose="020F0502020204030204" pitchFamily="34" charset="0"/>
                  </a:rPr>
                  <a:t>rejects pairs </a:t>
                </a:r>
                <a:r>
                  <a:rPr lang="en-US" sz="1600" dirty="0">
                    <a:latin typeface="CambriaMath"/>
                  </a:rPr>
                  <a:t>from </a:t>
                </a:r>
                <a:r>
                  <a:rPr lang="el-GR" sz="1600" dirty="0">
                    <a:latin typeface="CambriaMath"/>
                  </a:rPr>
                  <a:t>φ</a:t>
                </a:r>
                <a:r>
                  <a:rPr lang="el-GR" sz="1600" dirty="0">
                    <a:latin typeface="Calibri" panose="020F0502020204030204" pitchFamily="34" charset="0"/>
                  </a:rPr>
                  <a:t>, </a:t>
                </a:r>
                <a:r>
                  <a:rPr lang="en-US" sz="1600" dirty="0">
                    <a:latin typeface="CambriaMath"/>
                  </a:rPr>
                  <a:t>K</a:t>
                </a:r>
                <a:r>
                  <a:rPr lang="en-US" sz="1600" baseline="-25000" dirty="0">
                    <a:latin typeface="CambriaMath"/>
                  </a:rPr>
                  <a:t>S</a:t>
                </a:r>
                <a:r>
                  <a:rPr lang="en-US" sz="1600" dirty="0">
                    <a:latin typeface="Calibri" panose="020F0502020204030204" pitchFamily="34" charset="0"/>
                  </a:rPr>
                  <a:t>, and </a:t>
                </a:r>
                <a:r>
                  <a:rPr lang="el-GR" sz="1600" dirty="0">
                    <a:latin typeface="CambriaMath"/>
                  </a:rPr>
                  <a:t>Λ </a:t>
                </a:r>
                <a:r>
                  <a:rPr lang="en-US" sz="1600" dirty="0">
                    <a:latin typeface="CambriaMath"/>
                  </a:rPr>
                  <a:t>(and antiparticle) </a:t>
                </a:r>
                <a:r>
                  <a:rPr lang="en-US" sz="1600" dirty="0">
                    <a:latin typeface="Calibri" panose="020F0502020204030204" pitchFamily="34" charset="0"/>
                  </a:rPr>
                  <a:t>decays using cuts on pair invariant mass (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</a:rPr>
                  <a:t>10 MeV).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Calibri" panose="020F0502020204030204" pitchFamily="34" charset="0"/>
                  </a:rPr>
                  <a:t>Q cut: </a:t>
                </a:r>
                <a:r>
                  <a:rPr lang="en-US" sz="1600" dirty="0">
                    <a:solidFill>
                      <a:srgbClr val="212121"/>
                    </a:solidFill>
                    <a:latin typeface="Calibri" panose="020F0502020204030204" pitchFamily="34" charset="0"/>
                  </a:rPr>
                  <a:t>rejects pairs with values of the Lorentz-invariant-relative momentum (Q) &lt; 150 MeV. Removes all </a:t>
                </a:r>
                <a:r>
                  <a:rPr lang="en-US" sz="1600" dirty="0" err="1">
                    <a:solidFill>
                      <a:srgbClr val="212121"/>
                    </a:solidFill>
                    <a:latin typeface="Calibri" panose="020F0502020204030204" pitchFamily="34" charset="0"/>
                  </a:rPr>
                  <a:t>femtoscopic</a:t>
                </a:r>
                <a:r>
                  <a:rPr lang="en-US" sz="1600" dirty="0">
                    <a:solidFill>
                      <a:srgbClr val="212121"/>
                    </a:solidFill>
                    <a:latin typeface="Calibri" panose="020F0502020204030204" pitchFamily="34" charset="0"/>
                  </a:rPr>
                  <a:t> correlations. </a:t>
                </a:r>
                <a:r>
                  <a:rPr lang="en-US" sz="1600" dirty="0">
                    <a:latin typeface="Calibri" panose="020F0502020204030204" pitchFamily="34" charset="0"/>
                  </a:rPr>
                  <a:t>STAR, Phys. Rev. C 101, 014916 (2020). </a:t>
                </a:r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06EBB0D-81A1-8F96-E2FF-73899DD2CD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01" y="5365132"/>
                <a:ext cx="10336702" cy="1077218"/>
              </a:xfrm>
              <a:prstGeom prst="rect">
                <a:avLst/>
              </a:prstGeom>
              <a:blipFill>
                <a:blip r:embed="rId11"/>
                <a:stretch>
                  <a:fillRect l="-368" t="-232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86DA9A28-B6EB-19D8-C6F8-6704E93930D3}"/>
              </a:ext>
            </a:extLst>
          </p:cNvPr>
          <p:cNvGrpSpPr/>
          <p:nvPr/>
        </p:nvGrpSpPr>
        <p:grpSpPr>
          <a:xfrm>
            <a:off x="5701379" y="3218831"/>
            <a:ext cx="6391123" cy="2143238"/>
            <a:chOff x="6386084" y="3191556"/>
            <a:chExt cx="6391123" cy="21432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0F2278-50C8-7B4E-767E-B87D134F7F23}"/>
                </a:ext>
              </a:extLst>
            </p:cNvPr>
            <p:cNvSpPr txBox="1"/>
            <p:nvPr/>
          </p:nvSpPr>
          <p:spPr>
            <a:xfrm>
              <a:off x="6589773" y="3191556"/>
              <a:ext cx="512091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ea typeface="Cambria Math" panose="02040503050406030204" pitchFamily="18" charset="0"/>
                </a:rPr>
                <a:t>Factorial moment of multiplicity distribution of ‘b’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C96772-D390-FCF6-9F60-436802282C78}"/>
                    </a:ext>
                  </a:extLst>
                </p:cNvPr>
                <p:cNvSpPr txBox="1"/>
                <p:nvPr/>
              </p:nvSpPr>
              <p:spPr>
                <a:xfrm>
                  <a:off x="8484752" y="3428571"/>
                  <a:ext cx="3323624" cy="73815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Δy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Δϕ</m:t>
                                </m:r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Δy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Δϕ</m:t>
                        </m:r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baseline="-25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FC96772-D390-FCF6-9F60-436802282C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752" y="3428571"/>
                  <a:ext cx="3323624" cy="738151"/>
                </a:xfrm>
                <a:prstGeom prst="rect">
                  <a:avLst/>
                </a:prstGeom>
                <a:blipFill>
                  <a:blip r:embed="rId12"/>
                  <a:stretch>
                    <a:fillRect l="-760" t="-128814" b="-1762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DC9650-5895-DC1F-0703-408731E99756}"/>
                </a:ext>
              </a:extLst>
            </p:cNvPr>
            <p:cNvSpPr txBox="1"/>
            <p:nvPr/>
          </p:nvSpPr>
          <p:spPr>
            <a:xfrm>
              <a:off x="6589773" y="3566634"/>
              <a:ext cx="20601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Single particle density: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A4B505-764B-CB2E-D5CF-DE4C2B465938}"/>
                </a:ext>
              </a:extLst>
            </p:cNvPr>
            <p:cNvSpPr/>
            <p:nvPr/>
          </p:nvSpPr>
          <p:spPr>
            <a:xfrm>
              <a:off x="6589773" y="3961291"/>
              <a:ext cx="21182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Particle pair density – 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705B6E8-3B97-EB9A-6563-3A7B8C2FEE1E}"/>
                    </a:ext>
                  </a:extLst>
                </p:cNvPr>
                <p:cNvSpPr/>
                <p:nvPr/>
              </p:nvSpPr>
              <p:spPr>
                <a:xfrm>
                  <a:off x="8672109" y="4156299"/>
                  <a:ext cx="4105098" cy="7381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a</m:t>
                                    </m:r>
                                  </m:sup>
                                </m:sSup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d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aa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Δy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Δϕ</m:t>
                                </m:r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Δy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Δϕ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rgbClr val="222222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5705B6E8-3B97-EB9A-6563-3A7B8C2FEE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2109" y="4156299"/>
                  <a:ext cx="4105098" cy="738151"/>
                </a:xfrm>
                <a:prstGeom prst="rect">
                  <a:avLst/>
                </a:prstGeom>
                <a:blipFill>
                  <a:blip r:embed="rId13"/>
                  <a:stretch>
                    <a:fillRect t="-128814" b="-177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00EEA6-52AA-7FF5-2C5A-4D8EDAD29778}"/>
                </a:ext>
              </a:extLst>
            </p:cNvPr>
            <p:cNvSpPr txBox="1"/>
            <p:nvPr/>
          </p:nvSpPr>
          <p:spPr>
            <a:xfrm>
              <a:off x="6396299" y="4731026"/>
              <a:ext cx="23117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/>
              <a:r>
                <a:rPr lang="en-US" sz="1600" dirty="0"/>
                <a:t>Distinguishable: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F1CA946-2417-AAFD-4777-FD2F7474CBC2}"/>
                    </a:ext>
                  </a:extLst>
                </p:cNvPr>
                <p:cNvSpPr/>
                <p:nvPr/>
              </p:nvSpPr>
              <p:spPr>
                <a:xfrm>
                  <a:off x="8672109" y="4596643"/>
                  <a:ext cx="3610922" cy="7381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N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b</m:t>
                                </m:r>
                              </m:sup>
                            </m:sSup>
                          </m:e>
                        </m:d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ab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Δy</m:t>
                                </m:r>
                                <m: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Δϕ</m:t>
                                </m:r>
                              </m:e>
                            </m:d>
                          </m:e>
                        </m:nary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Δy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Δϕ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rgbClr val="222222"/>
                    </a:solidFill>
                    <a:latin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FF1CA946-2417-AAFD-4777-FD2F7474C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2109" y="4596643"/>
                  <a:ext cx="3610922" cy="738151"/>
                </a:xfrm>
                <a:prstGeom prst="rect">
                  <a:avLst/>
                </a:prstGeom>
                <a:blipFill>
                  <a:blip r:embed="rId14"/>
                  <a:stretch>
                    <a:fillRect t="-128814" b="-177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53479D-EE01-C226-E613-6144FA3B198B}"/>
                </a:ext>
              </a:extLst>
            </p:cNvPr>
            <p:cNvSpPr txBox="1"/>
            <p:nvPr/>
          </p:nvSpPr>
          <p:spPr>
            <a:xfrm>
              <a:off x="6386084" y="4336369"/>
              <a:ext cx="245322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/>
              <a:r>
                <a:rPr lang="en-US" sz="1600" dirty="0"/>
                <a:t>Indistinguishable: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6F4810-C4B6-189B-2553-D98F51CDE313}"/>
              </a:ext>
            </a:extLst>
          </p:cNvPr>
          <p:cNvGrpSpPr/>
          <p:nvPr/>
        </p:nvGrpSpPr>
        <p:grpSpPr>
          <a:xfrm>
            <a:off x="232722" y="1140701"/>
            <a:ext cx="5729398" cy="2224313"/>
            <a:chOff x="211140" y="965369"/>
            <a:chExt cx="5729398" cy="20526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22D213-AE3C-D7CF-8826-C075B84341D5}"/>
                    </a:ext>
                  </a:extLst>
                </p:cNvPr>
                <p:cNvSpPr txBox="1"/>
                <p:nvPr/>
              </p:nvSpPr>
              <p:spPr>
                <a:xfrm>
                  <a:off x="300781" y="1322121"/>
                  <a:ext cx="4252692" cy="8610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p>
                                <m:r>
                                  <a:rPr lang="en-US" sz="16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sup>
                        </m:sSubSup>
                        <m:d>
                          <m:dPr>
                            <m:ctrlPr>
                              <a:rPr lang="en-US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∆</m:t>
                            </m:r>
                            <m:r>
                              <a:rPr lang="en-US" sz="16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𝛟</m:t>
                            </m:r>
                          </m:e>
                        </m:d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p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d>
                          </m:den>
                        </m:f>
                        <m: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p>
                                    <m:r>
                                      <a:rPr lang="en-US" sz="1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ϕ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sz="16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522D213-AE3C-D7CF-8826-C075B84341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781" y="1322121"/>
                  <a:ext cx="4252692" cy="861070"/>
                </a:xfrm>
                <a:prstGeom prst="rect">
                  <a:avLst/>
                </a:prstGeom>
                <a:blipFill>
                  <a:blip r:embed="rId15"/>
                  <a:stretch>
                    <a:fillRect l="-1488" r="-2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8941C9-40A5-2802-503E-954CFDF078A2}"/>
                </a:ext>
              </a:extLst>
            </p:cNvPr>
            <p:cNvSpPr txBox="1"/>
            <p:nvPr/>
          </p:nvSpPr>
          <p:spPr>
            <a:xfrm>
              <a:off x="211140" y="965369"/>
              <a:ext cx="32831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BF of positive charged particle 1 (a</a:t>
              </a:r>
              <a:r>
                <a:rPr lang="en-US" sz="1600" u="sng" baseline="30000" dirty="0"/>
                <a:t>+</a:t>
              </a:r>
              <a:r>
                <a:rPr lang="en-US" sz="1600" u="sng" dirty="0"/>
                <a:t>)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410E56-BDBB-ABFD-5787-C8FEB4F73995}"/>
                    </a:ext>
                  </a:extLst>
                </p:cNvPr>
                <p:cNvSpPr/>
                <p:nvPr/>
              </p:nvSpPr>
              <p:spPr>
                <a:xfrm>
                  <a:off x="274287" y="1995455"/>
                  <a:ext cx="5199950" cy="38202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𝐚</m:t>
                                </m:r>
                              </m:e>
                              <m:sup>
                                <m:r>
                                  <a:rPr lang="en-US" sz="1600" b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sup>
                        </m:sSubSup>
                        <m:d>
                          <m:dPr>
                            <m:ctrlPr>
                              <a:rPr lang="en-US" sz="16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∆</m:t>
                            </m:r>
                            <m:r>
                              <a:rPr lang="en-US" sz="16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𝛟</m:t>
                            </m:r>
                          </m:e>
                        </m:d>
                        <m:r>
                          <a:rPr lang="en-US" sz="16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sup>
                        </m:sSup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∆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</m:e>
                        </m:d>
                        <m:r>
                          <a:rPr lang="en-US" sz="16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p>
                        </m:sSup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p>
                        </m:sSubSup>
                        <m:d>
                          <m:dPr>
                            <m:ctrlPr>
                              <a:rPr lang="en-US" sz="16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∆</m:t>
                            </m:r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410E56-BDBB-ABFD-5787-C8FEB4F73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287" y="1995455"/>
                  <a:ext cx="5199950" cy="382028"/>
                </a:xfrm>
                <a:prstGeom prst="rect">
                  <a:avLst/>
                </a:prstGeom>
                <a:blipFill>
                  <a:blip r:embed="rId16"/>
                  <a:stretch>
                    <a:fillRect b="-294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FFEE10A-8AB0-B146-5061-D875E72764C8}"/>
                    </a:ext>
                  </a:extLst>
                </p:cNvPr>
                <p:cNvSpPr/>
                <p:nvPr/>
              </p:nvSpPr>
              <p:spPr>
                <a:xfrm>
                  <a:off x="243884" y="2385702"/>
                  <a:ext cx="5696654" cy="63228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600" dirty="0"/>
                    <a:t>Constants (or </a:t>
                  </a:r>
                  <a:r>
                    <a:rPr lang="en-US" sz="1600" dirty="0" err="1"/>
                    <a:t>prefactors</a:t>
                  </a:r>
                  <a:r>
                    <a:rPr lang="en-US" sz="1600" dirty="0"/>
                    <a:t>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sz="1600" dirty="0"/>
                    <a:t>and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p>
                    </m:oMath>
                  </a14:m>
                  <a:r>
                    <a:rPr lang="en-US" sz="1600" dirty="0"/>
                    <a:t> are efficiency-corrected integrals of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a14:m>
                  <a:r>
                    <a:rPr lang="en-US" sz="1600" dirty="0"/>
                    <a:t> and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</m:oMath>
                  </a14:m>
                  <a:r>
                    <a:rPr lang="en-US" sz="1600" baseline="-25000" dirty="0"/>
                    <a:t> </a:t>
                  </a:r>
                  <a:r>
                    <a:rPr lang="en-US" sz="1600" dirty="0"/>
                    <a:t>respectively.</a:t>
                  </a:r>
                  <a:r>
                    <a:rPr lang="en-US" sz="1600" baseline="-25000" dirty="0"/>
                    <a:t> </a:t>
                  </a:r>
                </a:p>
              </p:txBody>
            </p:sp>
          </mc:Choice>
          <mc:Fallback xmlns="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FFEE10A-8AB0-B146-5061-D875E72764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884" y="2385702"/>
                  <a:ext cx="5696654" cy="632289"/>
                </a:xfrm>
                <a:prstGeom prst="rect">
                  <a:avLst/>
                </a:prstGeom>
                <a:blipFill>
                  <a:blip r:embed="rId17"/>
                  <a:stretch>
                    <a:fillRect l="-668"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4274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084"/>
    </mc:Choice>
    <mc:Fallback xmlns="">
      <p:transition spd="slow" advTm="175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 animBg="1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69079C0-11EC-9A06-937E-2CE7DAABB239}"/>
              </a:ext>
            </a:extLst>
          </p:cNvPr>
          <p:cNvSpPr txBox="1">
            <a:spLocks/>
          </p:cNvSpPr>
          <p:nvPr/>
        </p:nvSpPr>
        <p:spPr>
          <a:xfrm>
            <a:off x="82854" y="88516"/>
            <a:ext cx="12192000" cy="494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Efficiency correction from embedded maps</a:t>
            </a:r>
            <a:endParaRPr lang="en-US" b="1" baseline="-25000" dirty="0">
              <a:solidFill>
                <a:srgbClr val="C00000"/>
              </a:solidFill>
              <a:latin typeface="Times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AA4C16A-E3F4-EB36-B09C-03C276DF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11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50665F-B8A2-5E0A-E1B4-7EB7FF74E6B1}"/>
              </a:ext>
            </a:extLst>
          </p:cNvPr>
          <p:cNvSpPr/>
          <p:nvPr/>
        </p:nvSpPr>
        <p:spPr>
          <a:xfrm>
            <a:off x="454512" y="1036640"/>
            <a:ext cx="69462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Inefficiencies are corrected using 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efficiency maps as functions of (y, </a:t>
            </a:r>
            <a:r>
              <a:rPr lang="en-US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 determined by "embedding”. These are for every centrality, particle species, charge, and beam energy. </a:t>
            </a:r>
          </a:p>
          <a:p>
            <a:endParaRPr lang="en-US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Fitted values (fit function shown) </a:t>
            </a:r>
            <a:r>
              <a:rPr lang="en-US" dirty="0"/>
              <a:t>are used to smooth out the statistical fluctuations.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C420B-2FB4-8FDA-BDFE-6BD50F02B733}"/>
              </a:ext>
            </a:extLst>
          </p:cNvPr>
          <p:cNvSpPr/>
          <p:nvPr/>
        </p:nvSpPr>
        <p:spPr>
          <a:xfrm>
            <a:off x="9964271" y="880761"/>
            <a:ext cx="1021976" cy="114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E989C1-BF06-6EAF-CB89-EEC495B7EE48}"/>
                  </a:ext>
                </a:extLst>
              </p:cNvPr>
              <p:cNvSpPr/>
              <p:nvPr/>
            </p:nvSpPr>
            <p:spPr>
              <a:xfrm>
                <a:off x="652533" y="4337958"/>
                <a:ext cx="783314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The integral of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B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 </a:t>
                </a:r>
                <a:r>
                  <a:rPr lang="en-US" dirty="0"/>
                  <a:t>represents the conditional probability of a particle species that is charge balanced with any other particle </a:t>
                </a:r>
                <a:r>
                  <a:rPr lang="en-US" dirty="0">
                    <a:latin typeface="Symbol" pitchFamily="2" charset="2"/>
                  </a:rPr>
                  <a:t>p</a:t>
                </a:r>
                <a:r>
                  <a:rPr lang="en-US" dirty="0"/>
                  <a:t>, K, and p.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E989C1-BF06-6EAF-CB89-EEC495B7EE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33" y="4337958"/>
                <a:ext cx="7833145" cy="646331"/>
              </a:xfrm>
              <a:prstGeom prst="rect">
                <a:avLst/>
              </a:prstGeom>
              <a:blipFill>
                <a:blip r:embed="rId3"/>
                <a:stretch>
                  <a:fillRect l="-647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96826D-A04C-12E3-4C26-01CEE2052FE0}"/>
                  </a:ext>
                </a:extLst>
              </p:cNvPr>
              <p:cNvSpPr txBox="1"/>
              <p:nvPr/>
            </p:nvSpPr>
            <p:spPr>
              <a:xfrm>
                <a:off x="1718053" y="5286802"/>
                <a:ext cx="3342246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96826D-A04C-12E3-4C26-01CEE2052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053" y="5286802"/>
                <a:ext cx="3342246" cy="818814"/>
              </a:xfrm>
              <a:prstGeom prst="rect">
                <a:avLst/>
              </a:prstGeom>
              <a:blipFill>
                <a:blip r:embed="rId4"/>
                <a:stretch>
                  <a:fillRect l="-14015" t="-132308" b="-18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B24555-B75E-80F6-8391-5002CF3D84B7}"/>
              </a:ext>
            </a:extLst>
          </p:cNvPr>
          <p:cNvSpPr txBox="1"/>
          <p:nvPr/>
        </p:nvSpPr>
        <p:spPr>
          <a:xfrm>
            <a:off x="454512" y="3724494"/>
            <a:ext cx="4722768" cy="49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000" dirty="0"/>
              <a:t>Integral of Balance Functions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4F492-5171-160B-6E6A-7552EF17ED1A}"/>
              </a:ext>
            </a:extLst>
          </p:cNvPr>
          <p:cNvGrpSpPr/>
          <p:nvPr/>
        </p:nvGrpSpPr>
        <p:grpSpPr>
          <a:xfrm>
            <a:off x="7901878" y="4033397"/>
            <a:ext cx="2971177" cy="2432650"/>
            <a:chOff x="8098837" y="4257550"/>
            <a:chExt cx="2694147" cy="22358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722463-24CE-EC67-D7D9-8FF0223DE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569"/>
            <a:stretch/>
          </p:blipFill>
          <p:spPr>
            <a:xfrm rot="5400000">
              <a:off x="8334969" y="4035406"/>
              <a:ext cx="2235871" cy="26801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0C7F1AD-5C13-FC3B-6D44-2CC5A30FE479}"/>
                    </a:ext>
                  </a:extLst>
                </p:cNvPr>
                <p:cNvSpPr/>
                <p:nvPr/>
              </p:nvSpPr>
              <p:spPr>
                <a:xfrm>
                  <a:off x="8098837" y="4434146"/>
                  <a:ext cx="269414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𝚫𝛟</m:t>
                            </m:r>
                          </m:e>
                        </m:d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𝐆𝐞𝐕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8488065-C87F-040F-9C8F-1C108D1066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8837" y="4434146"/>
                  <a:ext cx="2694147" cy="27699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78F699-6F52-37E8-64C1-600A25DD3215}"/>
              </a:ext>
            </a:extLst>
          </p:cNvPr>
          <p:cNvGrpSpPr/>
          <p:nvPr/>
        </p:nvGrpSpPr>
        <p:grpSpPr>
          <a:xfrm>
            <a:off x="7605486" y="68807"/>
            <a:ext cx="4271233" cy="3507214"/>
            <a:chOff x="8951471" y="556070"/>
            <a:chExt cx="3169752" cy="293708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E012B49-E233-6635-3906-1DA1B0CDE603}"/>
                </a:ext>
              </a:extLst>
            </p:cNvPr>
            <p:cNvGrpSpPr/>
            <p:nvPr/>
          </p:nvGrpSpPr>
          <p:grpSpPr>
            <a:xfrm>
              <a:off x="8951471" y="805228"/>
              <a:ext cx="3169752" cy="2687931"/>
              <a:chOff x="8397324" y="704447"/>
              <a:chExt cx="3169752" cy="2687931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8F5F5F-53A9-895E-9E00-B9917CEE8EF7}"/>
                  </a:ext>
                </a:extLst>
              </p:cNvPr>
              <p:cNvSpPr txBox="1"/>
              <p:nvPr/>
            </p:nvSpPr>
            <p:spPr>
              <a:xfrm>
                <a:off x="10555004" y="3084601"/>
                <a:ext cx="10120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p</a:t>
                </a:r>
                <a:r>
                  <a:rPr lang="en-US" sz="1400" baseline="-25000" dirty="0" err="1"/>
                  <a:t>T</a:t>
                </a:r>
                <a:r>
                  <a:rPr lang="en-US" sz="1400" baseline="-25000" dirty="0"/>
                  <a:t> </a:t>
                </a:r>
                <a:r>
                  <a:rPr lang="en-US" sz="1400" dirty="0"/>
                  <a:t>(MeV/c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)</a:t>
                </a:r>
                <a:endParaRPr lang="en-US" sz="1400" baseline="-25000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AE1F64E-17FA-1B3D-3905-94867DF1E8C7}"/>
                  </a:ext>
                </a:extLst>
              </p:cNvPr>
              <p:cNvGrpSpPr/>
              <p:nvPr/>
            </p:nvGrpSpPr>
            <p:grpSpPr>
              <a:xfrm>
                <a:off x="8397324" y="704447"/>
                <a:ext cx="3169752" cy="2420377"/>
                <a:chOff x="8397324" y="704447"/>
                <a:chExt cx="3169752" cy="2420377"/>
              </a:xfrm>
            </p:grpSpPr>
            <p:pic>
              <p:nvPicPr>
                <p:cNvPr id="32" name="Picture 31" descr="Diagram&#10;&#10;Description automatically generated">
                  <a:extLst>
                    <a:ext uri="{FF2B5EF4-FFF2-40B4-BE49-F238E27FC236}">
                      <a16:creationId xmlns:a16="http://schemas.microsoft.com/office/drawing/2014/main" id="{12FD1A1A-81C4-16DA-9D4E-AE82A3F00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97324" y="704447"/>
                  <a:ext cx="3169752" cy="242037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8752A07-C615-7B83-AF7D-D1773F89D04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48134" y="818112"/>
                      <a:ext cx="1799364" cy="4192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sz="1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8752A07-C615-7B83-AF7D-D1773F89D04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248134" y="818112"/>
                      <a:ext cx="1799364" cy="419266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6B733C-CB16-3D51-EA68-B2DA947E73D6}"/>
                </a:ext>
              </a:extLst>
            </p:cNvPr>
            <p:cNvSpPr txBox="1"/>
            <p:nvPr/>
          </p:nvSpPr>
          <p:spPr>
            <a:xfrm>
              <a:off x="9604676" y="556070"/>
              <a:ext cx="1909569" cy="2835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Symbol" pitchFamily="2" charset="2"/>
                </a:rPr>
                <a:t>e(</a:t>
              </a:r>
              <a:r>
                <a:rPr lang="en-US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  <a:r>
                <a:rPr lang="en-US" sz="1600" baseline="-25000" dirty="0" err="1">
                  <a:latin typeface="Symbol" pitchFamily="2" charset="2"/>
                </a:rPr>
                <a:t>T</a:t>
              </a:r>
              <a:r>
                <a:rPr lang="en-US" sz="1600" dirty="0">
                  <a:latin typeface="Symbol" pitchFamily="2" charset="2"/>
                </a:rPr>
                <a:t>) </a:t>
              </a:r>
              <a:r>
                <a:rPr lang="en-US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for a rapidity slice for </a:t>
              </a:r>
              <a:r>
                <a:rPr lang="en-US" sz="1600" dirty="0">
                  <a:latin typeface="Symbol" pitchFamily="2" charset="2"/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172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392"/>
    </mc:Choice>
    <mc:Fallback xmlns="">
      <p:transition spd="slow" advTm="100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41B2C5-71DC-FF76-52FD-6792FFBF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90478" y="-415689"/>
            <a:ext cx="5319341" cy="79359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106E1-4B91-4169-EB08-E0B88B73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267" y="6484189"/>
            <a:ext cx="3017520" cy="331932"/>
          </a:xfrm>
        </p:spPr>
        <p:txBody>
          <a:bodyPr/>
          <a:lstStyle/>
          <a:p>
            <a:fld id="{B18A4860-775A-FE46-99E4-17E6C8FA9B8E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ED426B85-9857-35E8-0218-80A48222D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9264"/>
                <a:ext cx="12192000" cy="494474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vert="horz" lIns="50800" tIns="50800" rIns="50800" bIns="50800" rtlCol="0" anchor="b">
                <a:noAutofit/>
              </a:bodyPr>
              <a:lstStyle>
                <a:lvl1pPr indent="0" algn="ctr" defTabSz="449833" hangingPunc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 sz="2600" b="1">
                    <a:solidFill>
                      <a:srgbClr val="C00000"/>
                    </a:solidFill>
                    <a:latin typeface="Helvetica Neue"/>
                    <a:ea typeface="Helvetica Neue"/>
                    <a:cs typeface="Helvetica Neue"/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/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pPr algn="l"/>
                <a:r>
                  <a:rPr lang="en-US" sz="2800" dirty="0">
                    <a:latin typeface="Times" pitchFamily="2" charset="0"/>
                  </a:rPr>
                  <a:t>R</a:t>
                </a:r>
                <a:r>
                  <a:rPr lang="en-US" sz="2800" baseline="-25000" dirty="0">
                    <a:latin typeface="Times" pitchFamily="2" charset="0"/>
                  </a:rPr>
                  <a:t>2</a:t>
                </a:r>
                <a:r>
                  <a:rPr lang="en-US" sz="2800" dirty="0">
                    <a:latin typeface="Times" pitchFamily="2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</m:oMath>
                </a14:m>
                <a:r>
                  <a:rPr lang="en-US" sz="2800" dirty="0">
                    <a:latin typeface="Times" pitchFamily="2" charset="0"/>
                  </a:rPr>
                  <a:t> at 0-5% centrality  </a:t>
                </a: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ED426B85-9857-35E8-0218-80A48222D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64"/>
                <a:ext cx="12192000" cy="494474"/>
              </a:xfrm>
              <a:prstGeom prst="rect">
                <a:avLst/>
              </a:prstGeom>
              <a:blipFill>
                <a:blip r:embed="rId4"/>
                <a:stretch>
                  <a:fillRect l="-1457" t="-15000" b="-3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2FD80A-21D3-2113-1E23-0D2265A8A587}"/>
                  </a:ext>
                </a:extLst>
              </p:cNvPr>
              <p:cNvSpPr/>
              <p:nvPr/>
            </p:nvSpPr>
            <p:spPr>
              <a:xfrm>
                <a:off x="3086920" y="721904"/>
                <a:ext cx="7130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22FD80A-21D3-2113-1E23-0D2265A8A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920" y="721904"/>
                <a:ext cx="71308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47728A-F73C-D0AF-31F1-877498157657}"/>
                  </a:ext>
                </a:extLst>
              </p:cNvPr>
              <p:cNvSpPr/>
              <p:nvPr/>
            </p:nvSpPr>
            <p:spPr>
              <a:xfrm>
                <a:off x="7015274" y="712164"/>
                <a:ext cx="7130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947728A-F73C-D0AF-31F1-877498157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274" y="712164"/>
                <a:ext cx="71308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DD0718-147D-6653-6FE4-36AF5501C546}"/>
                  </a:ext>
                </a:extLst>
              </p:cNvPr>
              <p:cNvSpPr/>
              <p:nvPr/>
            </p:nvSpPr>
            <p:spPr>
              <a:xfrm>
                <a:off x="5018570" y="728037"/>
                <a:ext cx="7130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FDD0718-147D-6653-6FE4-36AF5501C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8570" y="728037"/>
                <a:ext cx="713080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532A37-1525-7637-7206-00396EB1A1B8}"/>
                  </a:ext>
                </a:extLst>
              </p:cNvPr>
              <p:cNvSpPr/>
              <p:nvPr/>
            </p:nvSpPr>
            <p:spPr>
              <a:xfrm>
                <a:off x="9007892" y="716618"/>
                <a:ext cx="71308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B532A37-1525-7637-7206-00396EB1A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7892" y="716618"/>
                <a:ext cx="71308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FD8E21-06E9-E975-A384-4B98FBEB9C54}"/>
                  </a:ext>
                </a:extLst>
              </p:cNvPr>
              <p:cNvSpPr txBox="1"/>
              <p:nvPr/>
            </p:nvSpPr>
            <p:spPr>
              <a:xfrm>
                <a:off x="582421" y="5855411"/>
                <a:ext cx="114429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600" dirty="0"/>
              </a:p>
              <a:p>
                <a:r>
                  <a:rPr lang="en-US" sz="1600" dirty="0"/>
                  <a:t>Pion correlations show a peak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Δy</m:t>
                        </m:r>
                        <m:r>
                          <a:rPr lang="en-US" sz="16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Δφ</m:t>
                        </m:r>
                      </m:e>
                    </m:d>
                    <m:r>
                      <a:rPr lang="en-US" sz="1600">
                        <a:latin typeface="Cambria Math" panose="02040503050406030204" pitchFamily="18" charset="0"/>
                      </a:rPr>
                      <m:t>~0 </m:t>
                    </m:r>
                  </m:oMath>
                </a14:m>
                <a:r>
                  <a:rPr lang="en-US" sz="1600" dirty="0"/>
                  <a:t> in both LS and US charge combinations due to femtoscopic correlations.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BFD8E21-06E9-E975-A384-4B98FBEB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421" y="5855411"/>
                <a:ext cx="11442991" cy="584775"/>
              </a:xfrm>
              <a:prstGeom prst="rect">
                <a:avLst/>
              </a:prstGeom>
              <a:blipFill>
                <a:blip r:embed="rId9"/>
                <a:stretch>
                  <a:fillRect l="-333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4164084-AE4B-6938-524F-B392108426B7}"/>
              </a:ext>
            </a:extLst>
          </p:cNvPr>
          <p:cNvSpPr/>
          <p:nvPr/>
        </p:nvSpPr>
        <p:spPr>
          <a:xfrm>
            <a:off x="8214102" y="3611117"/>
            <a:ext cx="1150330" cy="36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CC5DF-1001-5435-6911-577E3479CAF5}"/>
              </a:ext>
            </a:extLst>
          </p:cNvPr>
          <p:cNvSpPr/>
          <p:nvPr/>
        </p:nvSpPr>
        <p:spPr>
          <a:xfrm>
            <a:off x="9223348" y="3883349"/>
            <a:ext cx="366532" cy="153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D8795-7EBC-1620-8E39-C069F860C9E1}"/>
              </a:ext>
            </a:extLst>
          </p:cNvPr>
          <p:cNvSpPr txBox="1"/>
          <p:nvPr/>
        </p:nvSpPr>
        <p:spPr>
          <a:xfrm>
            <a:off x="8174153" y="3547957"/>
            <a:ext cx="146503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0432FF"/>
                </a:solidFill>
              </a:rPr>
              <a:t>Efficiency Corr.</a:t>
            </a:r>
          </a:p>
          <a:p>
            <a:r>
              <a:rPr lang="en-US" sz="900" b="1" dirty="0">
                <a:solidFill>
                  <a:srgbClr val="FF0000"/>
                </a:solidFill>
              </a:rPr>
              <a:t>Efficiency Corr. </a:t>
            </a:r>
            <a:r>
              <a:rPr lang="en-US" sz="900" b="1" dirty="0" err="1">
                <a:solidFill>
                  <a:srgbClr val="FF0000"/>
                </a:solidFill>
              </a:rPr>
              <a:t>M</a:t>
            </a:r>
            <a:r>
              <a:rPr lang="en-US" sz="900" b="1" baseline="-25000" dirty="0" err="1">
                <a:solidFill>
                  <a:srgbClr val="FF0000"/>
                </a:solidFill>
              </a:rPr>
              <a:t>inv</a:t>
            </a:r>
            <a:endParaRPr lang="en-US" sz="900" b="1" baseline="-25000" dirty="0">
              <a:solidFill>
                <a:srgbClr val="008F00"/>
              </a:solidFill>
            </a:endParaRPr>
          </a:p>
          <a:p>
            <a:r>
              <a:rPr lang="en-US" sz="900" b="1" dirty="0">
                <a:solidFill>
                  <a:srgbClr val="008F00"/>
                </a:solidFill>
              </a:rPr>
              <a:t>Efficiency </a:t>
            </a:r>
            <a:r>
              <a:rPr lang="en-US" sz="900" b="1" dirty="0" err="1">
                <a:solidFill>
                  <a:srgbClr val="008F00"/>
                </a:solidFill>
              </a:rPr>
              <a:t>Corr.M</a:t>
            </a:r>
            <a:r>
              <a:rPr lang="en-US" sz="900" b="1" baseline="-25000" dirty="0" err="1">
                <a:solidFill>
                  <a:srgbClr val="008F00"/>
                </a:solidFill>
              </a:rPr>
              <a:t>inv</a:t>
            </a:r>
            <a:r>
              <a:rPr lang="en-US" sz="900" b="1" dirty="0">
                <a:solidFill>
                  <a:srgbClr val="008F00"/>
                </a:solidFill>
              </a:rPr>
              <a:t> Q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8B0107-6D54-8ADB-123F-4762F92AE216}"/>
                  </a:ext>
                </a:extLst>
              </p:cNvPr>
              <p:cNvSpPr/>
              <p:nvPr/>
            </p:nvSpPr>
            <p:spPr>
              <a:xfrm>
                <a:off x="4097159" y="2948097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E8B0107-6D54-8ADB-123F-4762F92AE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159" y="2948097"/>
                <a:ext cx="15529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45ACCF-F2A5-B7C0-B4E7-E52244E35F8E}"/>
                  </a:ext>
                </a:extLst>
              </p:cNvPr>
              <p:cNvSpPr/>
              <p:nvPr/>
            </p:nvSpPr>
            <p:spPr>
              <a:xfrm>
                <a:off x="4178661" y="4735214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45ACCF-F2A5-B7C0-B4E7-E52244E3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661" y="4735214"/>
                <a:ext cx="15529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BC040C1-3750-D55A-14F5-4E40B779186F}"/>
              </a:ext>
            </a:extLst>
          </p:cNvPr>
          <p:cNvSpPr txBox="1"/>
          <p:nvPr/>
        </p:nvSpPr>
        <p:spPr>
          <a:xfrm>
            <a:off x="779735" y="490372"/>
            <a:ext cx="6355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Explore the effects of the </a:t>
            </a:r>
            <a:r>
              <a:rPr lang="en-US" sz="1600" dirty="0" err="1"/>
              <a:t>Minv</a:t>
            </a:r>
            <a:r>
              <a:rPr lang="en-US" sz="1600" dirty="0"/>
              <a:t> and/or Q cuts on the correlation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344676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39"/>
    </mc:Choice>
    <mc:Fallback xmlns="">
      <p:transition spd="slow" advTm="40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Chart, radar chart&#10;&#10;Description automatically generated">
            <a:extLst>
              <a:ext uri="{FF2B5EF4-FFF2-40B4-BE49-F238E27FC236}">
                <a16:creationId xmlns:a16="http://schemas.microsoft.com/office/drawing/2014/main" id="{9DE8DC58-CE2D-9E33-AC70-F13F6C9154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147" y="4156178"/>
            <a:ext cx="2440953" cy="2215816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DF5B43D9-AC38-7B0E-54A9-F032D76183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464" y="1377517"/>
            <a:ext cx="2411330" cy="196479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6299E98C-A448-16E4-1325-D2089CB9585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3074" y="4144323"/>
            <a:ext cx="2446878" cy="2180268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5A3CBACE-57DF-7082-D005-DA9E643B812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666" y="1338281"/>
            <a:ext cx="2517974" cy="2049926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96376DB-BD74-9DC6-EFEC-2083824805E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062" y="4190022"/>
            <a:ext cx="2396109" cy="214477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48CB365-2926-A379-138F-3D29DB31439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09" y="1314391"/>
            <a:ext cx="2504883" cy="21447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106E1-4B91-4169-EB08-E0B88B73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747" y="6437865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ED426B85-9857-35E8-0218-80A48222DA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9264"/>
                <a:ext cx="12192000" cy="4944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defPPr>
                  <a:defRPr lang="en-US"/>
                </a:defPPr>
                <a:lvl1pPr indent="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800" b="1">
                    <a:solidFill>
                      <a:srgbClr val="C00000"/>
                    </a:solidFill>
                    <a:latin typeface="Times" pitchFamily="2" charset="0"/>
                    <a:ea typeface="Helvetica Neue" panose="02000503000000020004" pitchFamily="2" charset="0"/>
                    <a:cs typeface="Helvetica Neue" panose="02000503000000020004" pitchFamily="2" charset="0"/>
                  </a:defRPr>
                </a:lvl1pPr>
                <a:lvl2pPr marL="685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/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/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  <a:r>
                  <a:rPr lang="en-US" dirty="0"/>
                  <a:t> from R</a:t>
                </a:r>
                <a:r>
                  <a:rPr lang="en-US" baseline="-25000" dirty="0"/>
                  <a:t>2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𝛑𝛑</m:t>
                    </m:r>
                  </m:oMath>
                </a14:m>
                <a:r>
                  <a:rPr lang="en-US" dirty="0"/>
                  <a:t> 0-5% centrality  </a:t>
                </a:r>
              </a:p>
            </p:txBody>
          </p:sp>
        </mc:Choice>
        <mc:Fallback xmlns="">
          <p:sp>
            <p:nvSpPr>
              <p:cNvPr id="5" name="Subtitle 2">
                <a:extLst>
                  <a:ext uri="{FF2B5EF4-FFF2-40B4-BE49-F238E27FC236}">
                    <a16:creationId xmlns:a16="http://schemas.microsoft.com/office/drawing/2014/main" id="{ED426B85-9857-35E8-0218-80A48222D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64"/>
                <a:ext cx="12192000" cy="494474"/>
              </a:xfrm>
              <a:prstGeom prst="rect">
                <a:avLst/>
              </a:prstGeom>
              <a:blipFill>
                <a:blip r:embed="rId10"/>
                <a:stretch>
                  <a:fillRect l="-1145" t="-17500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844E11-620C-8398-795C-15F856A494E9}"/>
                  </a:ext>
                </a:extLst>
              </p:cNvPr>
              <p:cNvSpPr txBox="1"/>
              <p:nvPr/>
            </p:nvSpPr>
            <p:spPr>
              <a:xfrm>
                <a:off x="723144" y="1031193"/>
                <a:ext cx="4598567" cy="2534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bSup>
                    <m:d>
                      <m:d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  <m:r>
                      <a:rPr lang="en-US" sz="1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p>
                        <m:sSup>
                          <m:sSupPr>
                            <m:ctrlP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p>
                    <m:sSubSup>
                      <m:sSubSup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  <m:r>
                      <a:rPr lang="en-US" sz="1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1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p>
                    <m:sSubSup>
                      <m:sSubSup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400" b="1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</m:oMath>
                </a14:m>
                <a:r>
                  <a:rPr lang="en-US" sz="14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0844E11-620C-8398-795C-15F856A49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4" y="1031193"/>
                <a:ext cx="4598567" cy="253403"/>
              </a:xfrm>
              <a:prstGeom prst="rect">
                <a:avLst/>
              </a:prstGeom>
              <a:blipFill>
                <a:blip r:embed="rId11"/>
                <a:stretch>
                  <a:fillRect l="-1923" b="-27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8779D1-1860-A04E-228C-DA1A975F2778}"/>
              </a:ext>
            </a:extLst>
          </p:cNvPr>
          <p:cNvSpPr/>
          <p:nvPr/>
        </p:nvSpPr>
        <p:spPr>
          <a:xfrm>
            <a:off x="232814" y="571315"/>
            <a:ext cx="5714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We calculate differential B</a:t>
            </a:r>
            <a:r>
              <a:rPr lang="en-US" sz="1600" baseline="-25000" dirty="0"/>
              <a:t>2</a:t>
            </a:r>
            <a:r>
              <a:rPr lang="en-US" sz="1600" dirty="0"/>
              <a:t>(</a:t>
            </a:r>
            <a:r>
              <a:rPr lang="en-US" sz="1600" dirty="0" err="1">
                <a:latin typeface="Symbol" pitchFamily="2" charset="2"/>
              </a:rPr>
              <a:t>D</a:t>
            </a:r>
            <a:r>
              <a:rPr lang="en-US" sz="1600" dirty="0" err="1"/>
              <a:t>y,</a:t>
            </a:r>
            <a:r>
              <a:rPr lang="en-US" sz="1600" dirty="0" err="1">
                <a:latin typeface="Symbol" pitchFamily="2" charset="2"/>
              </a:rPr>
              <a:t>Df</a:t>
            </a:r>
            <a:r>
              <a:rPr lang="en-US" sz="1600" dirty="0"/>
              <a:t>) using </a:t>
            </a:r>
            <a:r>
              <a:rPr lang="en-US" sz="1600" dirty="0" err="1"/>
              <a:t>prefactors</a:t>
            </a:r>
            <a:r>
              <a:rPr lang="en-US" sz="1600" dirty="0"/>
              <a:t> and R</a:t>
            </a:r>
            <a:r>
              <a:rPr lang="en-US" sz="1600" baseline="-25000" dirty="0"/>
              <a:t>2</a:t>
            </a:r>
            <a:r>
              <a:rPr lang="en-US" sz="1600" dirty="0"/>
              <a:t>(</a:t>
            </a:r>
            <a:r>
              <a:rPr lang="en-US" sz="1600" dirty="0" err="1">
                <a:latin typeface="Symbol" pitchFamily="2" charset="2"/>
              </a:rPr>
              <a:t>D</a:t>
            </a:r>
            <a:r>
              <a:rPr lang="en-US" sz="1600" dirty="0" err="1"/>
              <a:t>y,</a:t>
            </a:r>
            <a:r>
              <a:rPr lang="en-US" sz="1600" dirty="0" err="1">
                <a:latin typeface="Symbol" pitchFamily="2" charset="2"/>
              </a:rPr>
              <a:t>Df</a:t>
            </a:r>
            <a:r>
              <a:rPr lang="en-US" sz="1600" dirty="0"/>
              <a:t>).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9CC630-482B-DD1B-9B7B-A2DB71744B41}"/>
                  </a:ext>
                </a:extLst>
              </p:cNvPr>
              <p:cNvSpPr txBox="1"/>
              <p:nvPr/>
            </p:nvSpPr>
            <p:spPr>
              <a:xfrm>
                <a:off x="7079208" y="620792"/>
                <a:ext cx="9247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C00000"/>
                    </a:solidFill>
                    <a:latin typeface="Symbol" pitchFamily="2" charset="2"/>
                  </a:rPr>
                  <a:t>p, p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09CC630-482B-DD1B-9B7B-A2DB7174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208" y="620792"/>
                <a:ext cx="924740" cy="246221"/>
              </a:xfrm>
              <a:prstGeom prst="rect">
                <a:avLst/>
              </a:prstGeom>
              <a:blipFill>
                <a:blip r:embed="rId12"/>
                <a:stretch>
                  <a:fillRect l="-6757" t="-28571" r="-12162" b="-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B24BEF0-D164-A914-2EBA-19FF1FF476D9}"/>
                  </a:ext>
                </a:extLst>
              </p:cNvPr>
              <p:cNvSpPr/>
              <p:nvPr/>
            </p:nvSpPr>
            <p:spPr>
              <a:xfrm>
                <a:off x="723144" y="3283812"/>
                <a:ext cx="1874218" cy="346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4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𝛑</m:t>
                          </m:r>
                        </m:sup>
                      </m:sSubSup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B24BEF0-D164-A914-2EBA-19FF1FF47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144" y="3283812"/>
                <a:ext cx="1874218" cy="346826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88C5CB-0C6E-5171-3DD7-93FF67677677}"/>
                  </a:ext>
                </a:extLst>
              </p:cNvPr>
              <p:cNvSpPr txBox="1"/>
              <p:nvPr/>
            </p:nvSpPr>
            <p:spPr>
              <a:xfrm>
                <a:off x="790530" y="3891248"/>
                <a:ext cx="4598567" cy="25340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  <m:sub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sup>
                    </m:sSubSup>
                    <m:d>
                      <m:d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  <m:r>
                      <a:rPr lang="en-US" sz="1400" b="1" i="0" smtClean="0">
                        <a:solidFill>
                          <a:srgbClr val="04913E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p>
                        <m:sSup>
                          <m:sSupPr>
                            <m:ctrlP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p>
                    <m:sSubSup>
                      <m:sSubSup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  <m:r>
                      <a:rPr lang="en-US" sz="1400" b="1" i="0" smtClean="0">
                        <a:solidFill>
                          <a:srgbClr val="04913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1400" b="1" dirty="0">
                    <a:solidFill>
                      <a:srgbClr val="04913E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p>
                    <m:sSubSup>
                      <m:sSubSup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  <m:sSup>
                          <m:sSupPr>
                            <m:ctrlPr>
                              <a:rPr lang="en-US" sz="1400" b="1" i="1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e>
                          <m:sup>
                            <m:r>
                              <a:rPr lang="en-US" sz="1400" b="1" i="0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400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∆</m:t>
                        </m:r>
                        <m:r>
                          <a:rPr lang="en-US" sz="1400" b="1" i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𝛟</m:t>
                        </m:r>
                      </m:e>
                    </m:d>
                  </m:oMath>
                </a14:m>
                <a:endParaRPr lang="en-US" sz="1400" b="1" dirty="0">
                  <a:solidFill>
                    <a:srgbClr val="04913E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788C5CB-0C6E-5171-3DD7-93FF67677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30" y="3891248"/>
                <a:ext cx="4598567" cy="253403"/>
              </a:xfrm>
              <a:prstGeom prst="rect">
                <a:avLst/>
              </a:prstGeom>
              <a:blipFill>
                <a:blip r:embed="rId14"/>
                <a:stretch>
                  <a:fillRect l="-1648" b="-27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BCB6D35-F7E3-6EEE-2B9C-995968422301}"/>
                  </a:ext>
                </a:extLst>
              </p:cNvPr>
              <p:cNvSpPr/>
              <p:nvPr/>
            </p:nvSpPr>
            <p:spPr>
              <a:xfrm>
                <a:off x="6026057" y="6236979"/>
                <a:ext cx="1380699" cy="317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𝚫𝛟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04913E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BCB6D35-F7E3-6EEE-2B9C-9959684223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057" y="6236979"/>
                <a:ext cx="1380699" cy="317523"/>
              </a:xfrm>
              <a:prstGeom prst="rect">
                <a:avLst/>
              </a:prstGeom>
              <a:blipFill>
                <a:blip r:embed="rId15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0FBD55-A1D1-FBA6-6D51-BF67C2AABB1D}"/>
                  </a:ext>
                </a:extLst>
              </p:cNvPr>
              <p:cNvSpPr/>
              <p:nvPr/>
            </p:nvSpPr>
            <p:spPr>
              <a:xfrm>
                <a:off x="3404547" y="6236739"/>
                <a:ext cx="1380699" cy="345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𝚫𝛟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04913E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80FBD55-A1D1-FBA6-6D51-BF67C2AAB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547" y="6236739"/>
                <a:ext cx="1380699" cy="345736"/>
              </a:xfrm>
              <a:prstGeom prst="rect">
                <a:avLst/>
              </a:prstGeom>
              <a:blipFill>
                <a:blip r:embed="rId1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B98E914-D911-D21F-E807-D32C5170C559}"/>
                  </a:ext>
                </a:extLst>
              </p:cNvPr>
              <p:cNvSpPr/>
              <p:nvPr/>
            </p:nvSpPr>
            <p:spPr>
              <a:xfrm>
                <a:off x="5762682" y="3274024"/>
                <a:ext cx="1564741" cy="3457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𝚫𝛟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B98E914-D911-D21F-E807-D32C5170C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82" y="3274024"/>
                <a:ext cx="1564741" cy="345736"/>
              </a:xfrm>
              <a:prstGeom prst="rect">
                <a:avLst/>
              </a:prstGeom>
              <a:blipFill>
                <a:blip r:embed="rId1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794436-3800-30CA-7B79-470196FE8642}"/>
                  </a:ext>
                </a:extLst>
              </p:cNvPr>
              <p:cNvSpPr/>
              <p:nvPr/>
            </p:nvSpPr>
            <p:spPr>
              <a:xfrm>
                <a:off x="776428" y="6210686"/>
                <a:ext cx="1874218" cy="318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400" b="1" i="1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400" b="1" i="0" smtClean="0">
                                  <a:solidFill>
                                    <a:srgbClr val="04913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r>
                            <a:rPr lang="en-US" sz="1400" b="1" i="0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𝛑</m:t>
                          </m:r>
                        </m:sup>
                      </m:sSubSup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𝚫𝛟</m:t>
                      </m:r>
                      <m:r>
                        <a:rPr lang="en-US" sz="1400" b="1" i="0" smtClean="0">
                          <a:solidFill>
                            <a:srgbClr val="04913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04913E"/>
                  </a:solidFill>
                </a:endParaRPr>
              </a:p>
            </p:txBody>
          </p:sp>
        </mc:Choice>
        <mc:Fallback xmlns=""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9794436-3800-30CA-7B79-470196FE86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28" y="6210686"/>
                <a:ext cx="1874218" cy="318613"/>
              </a:xfrm>
              <a:prstGeom prst="rect">
                <a:avLst/>
              </a:prstGeom>
              <a:blipFill>
                <a:blip r:embed="rId1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3CE0A5-3BF6-CB37-E889-13947B6E040D}"/>
                  </a:ext>
                </a:extLst>
              </p:cNvPr>
              <p:cNvSpPr/>
              <p:nvPr/>
            </p:nvSpPr>
            <p:spPr>
              <a:xfrm>
                <a:off x="3449613" y="3267774"/>
                <a:ext cx="1375889" cy="345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sz="1400" b="1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</m:e>
                            <m:sup>
                              <m:r>
                                <a:rPr lang="en-US" sz="1400" b="1" i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𝛟</m:t>
                      </m:r>
                      <m:r>
                        <a:rPr lang="en-US" sz="14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13CE0A5-3BF6-CB37-E889-13947B6E0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613" y="3267774"/>
                <a:ext cx="1375889" cy="345736"/>
              </a:xfrm>
              <a:prstGeom prst="rect">
                <a:avLst/>
              </a:prstGeom>
              <a:blipFill>
                <a:blip r:embed="rId2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DD895E9-CDE1-EFC1-2057-7B4F089E0213}"/>
              </a:ext>
            </a:extLst>
          </p:cNvPr>
          <p:cNvSpPr/>
          <p:nvPr/>
        </p:nvSpPr>
        <p:spPr>
          <a:xfrm>
            <a:off x="212409" y="3799268"/>
            <a:ext cx="7750234" cy="2755234"/>
          </a:xfrm>
          <a:prstGeom prst="rect">
            <a:avLst/>
          </a:prstGeom>
          <a:noFill/>
          <a:ln w="19050">
            <a:solidFill>
              <a:srgbClr val="049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5A7B15-566B-322C-4EE5-F0FFF267FD46}"/>
              </a:ext>
            </a:extLst>
          </p:cNvPr>
          <p:cNvSpPr/>
          <p:nvPr/>
        </p:nvSpPr>
        <p:spPr>
          <a:xfrm>
            <a:off x="207056" y="951155"/>
            <a:ext cx="7750234" cy="27552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78B7DD-FA01-F3D0-EA5F-7C51628E4E55}"/>
                  </a:ext>
                </a:extLst>
              </p:cNvPr>
              <p:cNvSpPr txBox="1"/>
              <p:nvPr/>
            </p:nvSpPr>
            <p:spPr>
              <a:xfrm>
                <a:off x="7950912" y="2325744"/>
                <a:ext cx="182709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8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78B7DD-FA01-F3D0-EA5F-7C51628E4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912" y="2325744"/>
                <a:ext cx="1827094" cy="523220"/>
              </a:xfrm>
              <a:prstGeom prst="rect">
                <a:avLst/>
              </a:prstGeom>
              <a:blipFill>
                <a:blip r:embed="rId2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394DBA-1891-F041-69B4-BF47EB3EA5CA}"/>
                  </a:ext>
                </a:extLst>
              </p:cNvPr>
              <p:cNvSpPr txBox="1"/>
              <p:nvPr/>
            </p:nvSpPr>
            <p:spPr>
              <a:xfrm>
                <a:off x="8672372" y="4986782"/>
                <a:ext cx="5763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2400" b="1" i="0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0" smtClean="0">
                              <a:solidFill>
                                <a:srgbClr val="04913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04913E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394DBA-1891-F041-69B4-BF47EB3E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372" y="4986782"/>
                <a:ext cx="576390" cy="461665"/>
              </a:xfrm>
              <a:prstGeom prst="rect">
                <a:avLst/>
              </a:prstGeom>
              <a:blipFill>
                <a:blip r:embed="rId25"/>
                <a:stretch>
                  <a:fillRect l="-4348" r="-8696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4877B1B7-2CEE-04F9-1699-992FF79CB032}"/>
              </a:ext>
            </a:extLst>
          </p:cNvPr>
          <p:cNvSpPr/>
          <p:nvPr/>
        </p:nvSpPr>
        <p:spPr>
          <a:xfrm>
            <a:off x="8289715" y="2311889"/>
            <a:ext cx="84534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27F804-F1C3-6F0E-2E9A-A26F916DE733}"/>
              </a:ext>
            </a:extLst>
          </p:cNvPr>
          <p:cNvSpPr/>
          <p:nvPr/>
        </p:nvSpPr>
        <p:spPr>
          <a:xfrm>
            <a:off x="8403420" y="5065785"/>
            <a:ext cx="84534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02B681-6BAD-DFEE-D317-A15F77E91376}"/>
              </a:ext>
            </a:extLst>
          </p:cNvPr>
          <p:cNvGrpSpPr/>
          <p:nvPr/>
        </p:nvGrpSpPr>
        <p:grpSpPr>
          <a:xfrm>
            <a:off x="8649605" y="1549956"/>
            <a:ext cx="3193708" cy="4127108"/>
            <a:chOff x="8729026" y="1712883"/>
            <a:chExt cx="3193708" cy="4127108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4567F9D8-15CC-A8C2-7FA5-DF4C50CD5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29026" y="2063815"/>
              <a:ext cx="3193708" cy="29413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64C6F63-F690-392D-B5B1-FEB8B2773011}"/>
                    </a:ext>
                  </a:extLst>
                </p:cNvPr>
                <p:cNvSpPr txBox="1"/>
                <p:nvPr/>
              </p:nvSpPr>
              <p:spPr>
                <a:xfrm>
                  <a:off x="9465168" y="5265795"/>
                  <a:ext cx="1854547" cy="5741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  <m:sub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b>
                                <m:r>
                                  <a:rPr lang="en-US" sz="20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rgbClr val="04913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 smtClean="0">
                                    <a:solidFill>
                                      <a:srgbClr val="04913E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b>
                                <m:r>
                                  <a:rPr lang="en-US" sz="2000" b="1" i="0" smtClean="0">
                                    <a:solidFill>
                                      <a:srgbClr val="04913E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2000" b="1" i="0" smtClean="0">
                                    <a:solidFill>
                                      <a:srgbClr val="04913E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ED46D02-357C-0CDC-4D41-8FD47EF6ED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5168" y="5265795"/>
                  <a:ext cx="1854547" cy="574196"/>
                </a:xfrm>
                <a:prstGeom prst="rect">
                  <a:avLst/>
                </a:prstGeom>
                <a:blipFill>
                  <a:blip r:embed="rId21"/>
                  <a:stretch>
                    <a:fillRect l="-2027" b="-1276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A48D19FA-FA22-5AD6-C4DF-E6EB14F28818}"/>
                    </a:ext>
                  </a:extLst>
                </p:cNvPr>
                <p:cNvSpPr/>
                <p:nvPr/>
              </p:nvSpPr>
              <p:spPr>
                <a:xfrm>
                  <a:off x="8740757" y="1712883"/>
                  <a:ext cx="3117181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000" b="1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Au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Au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 200 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GeV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1E73EFEC-0308-F531-F55E-266D5A1E0D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757" y="1712883"/>
                  <a:ext cx="3117181" cy="400110"/>
                </a:xfrm>
                <a:prstGeom prst="rect">
                  <a:avLst/>
                </a:prstGeom>
                <a:blipFill>
                  <a:blip r:embed="rId22"/>
                  <a:stretch>
                    <a:fillRect t="-303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20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79"/>
    </mc:Choice>
    <mc:Fallback xmlns="">
      <p:transition spd="slow" advTm="53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 animBg="1"/>
      <p:bldP spid="36" grpId="0"/>
      <p:bldP spid="39" grpId="0"/>
      <p:bldP spid="58" grpId="0"/>
      <p:bldP spid="74" grpId="0"/>
      <p:bldP spid="15" grpId="0"/>
      <p:bldP spid="24" grpId="0" animBg="1"/>
      <p:bldP spid="25" grpId="0" animBg="1"/>
      <p:bldP spid="6" grpId="0"/>
      <p:bldP spid="9" grpId="0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ubtitle 2">
                <a:extLst>
                  <a:ext uri="{FF2B5EF4-FFF2-40B4-BE49-F238E27FC236}">
                    <a16:creationId xmlns:a16="http://schemas.microsoft.com/office/drawing/2014/main" id="{7B371B5C-E444-6587-F636-08C2C0C2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4" y="65736"/>
                <a:ext cx="12192000" cy="494474"/>
              </a:xfrm>
              <a:prstGeom prst="rect">
                <a:avLst/>
              </a:prstGeom>
              <a:noFill/>
              <a:ln w="12700">
                <a:miter lim="400000"/>
              </a:ln>
            </p:spPr>
            <p:txBody>
              <a:bodyPr vert="horz" lIns="50800" tIns="50800" rIns="50800" bIns="50800" rtlCol="0" anchor="b">
                <a:noAutofit/>
              </a:bodyPr>
              <a:lstStyle>
                <a:lvl1pPr indent="0" algn="ctr" defTabSz="449833" hangingPunc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 sz="2600" b="1">
                    <a:solidFill>
                      <a:srgbClr val="C00000"/>
                    </a:solidFill>
                    <a:latin typeface="Helvetica Neue"/>
                    <a:ea typeface="Helvetica Neue"/>
                    <a:cs typeface="Helvetica Neue"/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/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pPr algn="l"/>
                <a:r>
                  <a:rPr lang="en-US" sz="2800" dirty="0">
                    <a:latin typeface="Times" pitchFamily="2" charset="0"/>
                  </a:rPr>
                  <a:t>B</a:t>
                </a:r>
                <a:r>
                  <a:rPr lang="en-US" sz="2800" baseline="-25000" dirty="0">
                    <a:latin typeface="Times" pitchFamily="2" charset="0"/>
                  </a:rPr>
                  <a:t>2</a:t>
                </a:r>
                <a:r>
                  <a:rPr lang="en-US" sz="2800" dirty="0">
                    <a:latin typeface="Times" pitchFamily="2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</m:oMath>
                </a14:m>
                <a:r>
                  <a:rPr lang="en-US" sz="2800" dirty="0">
                    <a:latin typeface="Times" pitchFamily="2" charset="0"/>
                  </a:rPr>
                  <a:t> at 0-5% centrality  </a:t>
                </a:r>
              </a:p>
            </p:txBody>
          </p:sp>
        </mc:Choice>
        <mc:Fallback xmlns="">
          <p:sp>
            <p:nvSpPr>
              <p:cNvPr id="34" name="Subtitle 2">
                <a:extLst>
                  <a:ext uri="{FF2B5EF4-FFF2-40B4-BE49-F238E27FC236}">
                    <a16:creationId xmlns:a16="http://schemas.microsoft.com/office/drawing/2014/main" id="{7B371B5C-E444-6587-F636-08C2C0C2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4" y="65736"/>
                <a:ext cx="12192000" cy="494474"/>
              </a:xfrm>
              <a:prstGeom prst="rect">
                <a:avLst/>
              </a:prstGeom>
              <a:blipFill>
                <a:blip r:embed="rId3"/>
                <a:stretch>
                  <a:fillRect l="-1353" t="-17500" b="-325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0F024C4-51F7-7115-6F88-07161359F6D5}"/>
                  </a:ext>
                </a:extLst>
              </p:cNvPr>
              <p:cNvSpPr txBox="1"/>
              <p:nvPr/>
            </p:nvSpPr>
            <p:spPr>
              <a:xfrm>
                <a:off x="130165" y="569410"/>
                <a:ext cx="46292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ridge near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Δy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Δφ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</m:t>
                    </m:r>
                  </m:oMath>
                </a14:m>
                <a:r>
                  <a:rPr lang="en-US" dirty="0"/>
                  <a:t> means the charge conserving partner is nearby.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0F024C4-51F7-7115-6F88-07161359F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65" y="569410"/>
                <a:ext cx="4629293" cy="646331"/>
              </a:xfrm>
              <a:prstGeom prst="rect">
                <a:avLst/>
              </a:prstGeom>
              <a:blipFill>
                <a:blip r:embed="rId4"/>
                <a:stretch>
                  <a:fillRect l="-1096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77F6B-0F32-0812-3A24-836FE23E7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8139" y="6356350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2E3B96-645A-4334-5EDE-E87FD408DFE3}"/>
                  </a:ext>
                </a:extLst>
              </p:cNvPr>
              <p:cNvSpPr/>
              <p:nvPr/>
            </p:nvSpPr>
            <p:spPr>
              <a:xfrm>
                <a:off x="222661" y="2222464"/>
                <a:ext cx="4673331" cy="3457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sup>
                      </m:sSubSup>
                      <m:d>
                        <m:dPr>
                          <m:ctrlP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𝛟</m:t>
                          </m:r>
                        </m:e>
                      </m:d>
                      <m:r>
                        <a:rPr lang="en-US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  <m:r>
                        <a:rPr lang="en-US" sz="1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C0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02E3B96-645A-4334-5EDE-E87FD408D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61" y="2222464"/>
                <a:ext cx="4673331" cy="345736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38649D-B4DE-9251-9479-70F018A3AD6D}"/>
                  </a:ext>
                </a:extLst>
              </p:cNvPr>
              <p:cNvSpPr txBox="1"/>
              <p:nvPr/>
            </p:nvSpPr>
            <p:spPr>
              <a:xfrm>
                <a:off x="179355" y="2686630"/>
                <a:ext cx="4379775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comparable.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38649D-B4DE-9251-9479-70F018A3A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55" y="2686630"/>
                <a:ext cx="4379775" cy="405111"/>
              </a:xfrm>
              <a:prstGeom prst="rect">
                <a:avLst/>
              </a:prstGeom>
              <a:blipFill>
                <a:blip r:embed="rId6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E6AE03-289C-E3F6-E799-C2D6F308DB3F}"/>
                  </a:ext>
                </a:extLst>
              </p:cNvPr>
              <p:cNvSpPr txBox="1"/>
              <p:nvPr/>
            </p:nvSpPr>
            <p:spPr>
              <a:xfrm>
                <a:off x="174979" y="3073333"/>
                <a:ext cx="5026440" cy="411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rgbClr val="C00000"/>
                        </a:solidFill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sz="1800" dirty="0"/>
                  <a:t>resulting in a dip in B</a:t>
                </a:r>
                <a:r>
                  <a:rPr lang="en-US" sz="1800" baseline="-25000" dirty="0"/>
                  <a:t>2+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FE6AE03-289C-E3F6-E799-C2D6F308D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79" y="3073333"/>
                <a:ext cx="5026440" cy="411138"/>
              </a:xfrm>
              <a:prstGeom prst="rect">
                <a:avLst/>
              </a:prstGeom>
              <a:blipFill>
                <a:blip r:embed="rId7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2172FD-D500-C265-89C1-82566D218426}"/>
                  </a:ext>
                </a:extLst>
              </p:cNvPr>
              <p:cNvSpPr txBox="1"/>
              <p:nvPr/>
            </p:nvSpPr>
            <p:spPr>
              <a:xfrm>
                <a:off x="134886" y="1190166"/>
                <a:ext cx="467333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observed local decrease of B</a:t>
                </a:r>
                <a:r>
                  <a:rPr lang="en-US" baseline="-25000" dirty="0"/>
                  <a:t>2</a:t>
                </a:r>
                <a:r>
                  <a:rPr lang="en-US" dirty="0"/>
                  <a:t>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Δy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Δφ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</m:t>
                    </m:r>
                  </m:oMath>
                </a14:m>
                <a:r>
                  <a:rPr lang="en-US" dirty="0"/>
                  <a:t> is due to </a:t>
                </a:r>
                <a:r>
                  <a:rPr lang="en-US" dirty="0" err="1"/>
                  <a:t>femtoscopic</a:t>
                </a:r>
                <a:r>
                  <a:rPr lang="en-US" dirty="0"/>
                  <a:t> correlations.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2172FD-D500-C265-89C1-82566D218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86" y="1190166"/>
                <a:ext cx="4673331" cy="646331"/>
              </a:xfrm>
              <a:prstGeom prst="rect">
                <a:avLst/>
              </a:prstGeom>
              <a:blipFill>
                <a:blip r:embed="rId13"/>
                <a:stretch>
                  <a:fillRect l="-1084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E1CA4B92-86B8-F97A-0A40-C353AE5E3252}"/>
              </a:ext>
            </a:extLst>
          </p:cNvPr>
          <p:cNvGrpSpPr/>
          <p:nvPr/>
        </p:nvGrpSpPr>
        <p:grpSpPr>
          <a:xfrm>
            <a:off x="361821" y="3861745"/>
            <a:ext cx="3692637" cy="2825062"/>
            <a:chOff x="681861" y="3861745"/>
            <a:chExt cx="3692637" cy="2825062"/>
          </a:xfrm>
        </p:grpSpPr>
        <p:pic>
          <p:nvPicPr>
            <p:cNvPr id="28" name="Picture 27" descr="Chart, scatter chart&#10;&#10;Description automatically generated">
              <a:extLst>
                <a:ext uri="{FF2B5EF4-FFF2-40B4-BE49-F238E27FC236}">
                  <a16:creationId xmlns:a16="http://schemas.microsoft.com/office/drawing/2014/main" id="{3C5079D0-714B-1B7B-05A0-2ADA19301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861" y="4177340"/>
              <a:ext cx="3692637" cy="2509467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4543FA8-3DA5-1ABA-B3E9-2342B018695C}"/>
                </a:ext>
              </a:extLst>
            </p:cNvPr>
            <p:cNvCxnSpPr>
              <a:cxnSpLocks/>
            </p:cNvCxnSpPr>
            <p:nvPr/>
          </p:nvCxnSpPr>
          <p:spPr>
            <a:xfrm>
              <a:off x="2214723" y="5402027"/>
              <a:ext cx="594187" cy="0"/>
            </a:xfrm>
            <a:prstGeom prst="straightConnector1">
              <a:avLst/>
            </a:prstGeom>
            <a:ln w="53975">
              <a:solidFill>
                <a:srgbClr val="1403FF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123C7C-DFF0-BF76-F16D-96327896D9F1}"/>
                </a:ext>
              </a:extLst>
            </p:cNvPr>
            <p:cNvSpPr txBox="1"/>
            <p:nvPr/>
          </p:nvSpPr>
          <p:spPr>
            <a:xfrm>
              <a:off x="2857308" y="5136220"/>
              <a:ext cx="1104692" cy="53161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1403FF"/>
                  </a:solidFill>
                </a:rPr>
                <a:t>more </a:t>
              </a:r>
            </a:p>
            <a:p>
              <a:pPr algn="ctr"/>
              <a:r>
                <a:rPr lang="en-US" sz="1600" b="1" dirty="0">
                  <a:solidFill>
                    <a:srgbClr val="1403FF"/>
                  </a:solidFill>
                </a:rPr>
                <a:t>“diffusion”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5FCFA1-5495-7873-33FD-154D9D5C6F1D}"/>
                </a:ext>
              </a:extLst>
            </p:cNvPr>
            <p:cNvSpPr txBox="1"/>
            <p:nvPr/>
          </p:nvSpPr>
          <p:spPr>
            <a:xfrm>
              <a:off x="1083762" y="3861745"/>
              <a:ext cx="3208874" cy="3357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1403FF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S. Pratt and C. </a:t>
              </a:r>
              <a:r>
                <a:rPr lang="en-US" sz="1600" b="1" dirty="0" err="1">
                  <a:solidFill>
                    <a:srgbClr val="1403FF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Plumberg’s</a:t>
              </a:r>
              <a:r>
                <a:rPr lang="en-US" sz="1600" b="1" dirty="0">
                  <a:solidFill>
                    <a:srgbClr val="1403FF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rPr>
                <a:t> Model</a:t>
              </a:r>
              <a:endParaRPr lang="en-US" sz="1600" dirty="0">
                <a:solidFill>
                  <a:srgbClr val="1403FF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6C1B81-DBB1-0343-5EC7-A3FDFED7FD0A}"/>
              </a:ext>
            </a:extLst>
          </p:cNvPr>
          <p:cNvGrpSpPr/>
          <p:nvPr/>
        </p:nvGrpSpPr>
        <p:grpSpPr>
          <a:xfrm>
            <a:off x="5043969" y="906271"/>
            <a:ext cx="7107087" cy="5427864"/>
            <a:chOff x="5059716" y="295921"/>
            <a:chExt cx="7107087" cy="5427864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42B4E8E-F66B-EDE5-7D5E-8F84F4319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5400000">
              <a:off x="5899328" y="-543691"/>
              <a:ext cx="5427864" cy="7107087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3D48124-7F06-4E9A-F21D-B7F5BB885610}"/>
                </a:ext>
              </a:extLst>
            </p:cNvPr>
            <p:cNvGrpSpPr/>
            <p:nvPr/>
          </p:nvGrpSpPr>
          <p:grpSpPr>
            <a:xfrm>
              <a:off x="5574077" y="2255391"/>
              <a:ext cx="3670121" cy="717843"/>
              <a:chOff x="5828899" y="2405334"/>
              <a:chExt cx="3528603" cy="6905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F47120C5-7BB6-6973-153A-5295CD8A90F2}"/>
                      </a:ext>
                    </a:extLst>
                  </p:cNvPr>
                  <p:cNvSpPr/>
                  <p:nvPr/>
                </p:nvSpPr>
                <p:spPr>
                  <a:xfrm>
                    <a:off x="7720123" y="2726528"/>
                    <a:ext cx="113685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1" i="1" smtClean="0">
                              <a:latin typeface="Cambria Math" charset="0"/>
                            </a:rPr>
                            <m:t>𝟎</m:t>
                          </m:r>
                          <m:r>
                            <a:rPr lang="en-US" sz="900" b="1">
                              <a:latin typeface="Cambria Math" charset="0"/>
                            </a:rPr>
                            <m:t>.</m:t>
                          </m:r>
                          <m:r>
                            <a:rPr lang="en-US" sz="9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en-US" sz="900" b="1">
                              <a:latin typeface="Cambria Math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1" i="1">
                                  <a:latin typeface="Cambria Math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a:rPr lang="en-US" sz="900" b="1" i="1">
                                  <a:latin typeface="Cambria Math" charset="0"/>
                                </a:rPr>
                                <m:t>𝐓</m:t>
                              </m:r>
                            </m:sub>
                          </m:sSub>
                          <m:r>
                            <a:rPr lang="en-US" sz="900" b="1">
                              <a:latin typeface="Cambria Math" charset="0"/>
                            </a:rPr>
                            <m:t>&lt;</m:t>
                          </m:r>
                          <m:r>
                            <a:rPr lang="en-US" sz="900" b="1" i="1">
                              <a:latin typeface="Cambria Math" charset="0"/>
                            </a:rPr>
                            <m:t>𝟐</m:t>
                          </m:r>
                          <m:r>
                            <a:rPr lang="en-US" sz="900" b="1">
                              <a:latin typeface="Cambria Math" charset="0"/>
                            </a:rPr>
                            <m:t>.</m:t>
                          </m:r>
                          <m:r>
                            <a:rPr lang="en-US" sz="900" b="1" i="1">
                              <a:latin typeface="Cambria Math" charset="0"/>
                            </a:rPr>
                            <m:t>𝟎</m:t>
                          </m:r>
                          <m:r>
                            <a:rPr lang="en-US" sz="900" b="1">
                              <a:latin typeface="Cambria Math" charset="0"/>
                            </a:rPr>
                            <m:t> </m:t>
                          </m:r>
                        </m:oMath>
                      </m:oMathPara>
                    </a14:m>
                    <a:endParaRPr lang="en-US" sz="900" b="1" i="1" dirty="0">
                      <a:latin typeface="Cambria Math" panose="02040503050406030204" pitchFamily="18" charset="0"/>
                    </a:endParaRPr>
                  </a:p>
                  <a:p>
                    <a14:m>
                      <m:oMath xmlns:m="http://schemas.openxmlformats.org/officeDocument/2006/math"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 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9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1" i="1">
                                <a:latin typeface="Cambria Math" charset="0"/>
                              </a:rPr>
                              <m:t>𝐲</m:t>
                            </m:r>
                          </m:e>
                        </m:d>
                        <m:r>
                          <a:rPr lang="en-US" sz="900" b="1">
                            <a:latin typeface="Cambria Math" charset="0"/>
                          </a:rPr>
                          <m:t>&lt;</m:t>
                        </m:r>
                        <m:r>
                          <a:rPr lang="en-US" sz="900" b="1" i="1">
                            <a:latin typeface="Cambria Math" charset="0"/>
                          </a:rPr>
                          <m:t>𝟎</m:t>
                        </m:r>
                        <m:r>
                          <a:rPr lang="en-US" sz="900" b="1">
                            <a:latin typeface="Cambria Math" charset="0"/>
                          </a:rPr>
                          <m:t>.</m:t>
                        </m:r>
                        <m:r>
                          <a:rPr lang="en-US" sz="900" b="1" i="1">
                            <a:latin typeface="Cambria Math" charset="0"/>
                          </a:rPr>
                          <m:t>𝟒</m:t>
                        </m:r>
                      </m:oMath>
                    </a14:m>
                    <a:r>
                      <a:rPr lang="en-US" sz="900" b="1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F47120C5-7BB6-6973-153A-5295CD8A90F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0123" y="2726528"/>
                    <a:ext cx="1136850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787BFA1-6693-06CC-1D63-DA5B95DADEAC}"/>
                      </a:ext>
                    </a:extLst>
                  </p:cNvPr>
                  <p:cNvSpPr/>
                  <p:nvPr/>
                </p:nvSpPr>
                <p:spPr>
                  <a:xfrm>
                    <a:off x="7804513" y="2453391"/>
                    <a:ext cx="155298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1" dirty="0" smtClean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Au</m:t>
                        </m:r>
                        <m:r>
                          <m:rPr>
                            <m:nor/>
                          </m:rPr>
                          <a:rPr lang="en-US" sz="900" b="1" dirty="0" smtClean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900" b="1" dirty="0" smtClean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Au</m:t>
                        </m:r>
                        <m:r>
                          <m:rPr>
                            <m:nor/>
                          </m:rPr>
                          <a:rPr lang="en-US" sz="900" b="1" dirty="0" smtClean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 200 </m:t>
                        </m:r>
                        <m:r>
                          <m:rPr>
                            <m:nor/>
                          </m:rPr>
                          <a:rPr lang="en-US" sz="900" b="1" dirty="0" smtClean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GeV</m:t>
                        </m:r>
                      </m:oMath>
                    </a14:m>
                    <a:r>
                      <a:rPr lang="en-US" sz="900" dirty="0"/>
                      <a:t> </a:t>
                    </a:r>
                    <a:endParaRPr lang="en-US" sz="900" b="1" i="0" dirty="0"/>
                  </a:p>
                  <a:p>
                    <a14:m>
                      <m:oMath xmlns:m="http://schemas.openxmlformats.org/officeDocument/2006/math"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sz="9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b>
                        </m:s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900" b="1" i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9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</m:d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a14:m>
                    <a:r>
                      <a:rPr lang="en-US" sz="900" b="1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1787BFA1-6693-06CC-1D63-DA5B95DADE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4513" y="2453391"/>
                    <a:ext cx="1552989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DF5947-49C9-01D1-137A-6425CACD570C}"/>
                  </a:ext>
                </a:extLst>
              </p:cNvPr>
              <p:cNvSpPr txBox="1"/>
              <p:nvPr/>
            </p:nvSpPr>
            <p:spPr>
              <a:xfrm>
                <a:off x="5828899" y="2405334"/>
                <a:ext cx="1718514" cy="684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b="1" dirty="0">
                    <a:solidFill>
                      <a:srgbClr val="008F00"/>
                    </a:solidFill>
                  </a:rPr>
                  <a:t>Efficiency </a:t>
                </a:r>
                <a:r>
                  <a:rPr lang="en-US" sz="1050" b="1" dirty="0" err="1">
                    <a:solidFill>
                      <a:srgbClr val="008F00"/>
                    </a:solidFill>
                  </a:rPr>
                  <a:t>Corr.M</a:t>
                </a:r>
                <a:r>
                  <a:rPr lang="en-US" sz="1050" b="1" baseline="-25000" dirty="0" err="1">
                    <a:solidFill>
                      <a:srgbClr val="008F00"/>
                    </a:solidFill>
                  </a:rPr>
                  <a:t>inv</a:t>
                </a:r>
                <a:r>
                  <a:rPr lang="en-US" sz="1050" b="1" baseline="-25000" dirty="0">
                    <a:solidFill>
                      <a:srgbClr val="008F00"/>
                    </a:solidFill>
                  </a:rPr>
                  <a:t> </a:t>
                </a:r>
                <a:r>
                  <a:rPr lang="en-US" sz="1050" b="1" dirty="0">
                    <a:solidFill>
                      <a:srgbClr val="008F00"/>
                    </a:solidFill>
                  </a:rPr>
                  <a:t>Q cut</a:t>
                </a:r>
              </a:p>
              <a:p>
                <a:r>
                  <a:rPr lang="en-US" sz="1050" b="1" dirty="0">
                    <a:solidFill>
                      <a:srgbClr val="FF0000"/>
                    </a:solidFill>
                  </a:rPr>
                  <a:t>Efficiency Corr. </a:t>
                </a:r>
                <a:r>
                  <a:rPr lang="en-US" sz="1050" b="1" dirty="0" err="1">
                    <a:solidFill>
                      <a:srgbClr val="FF0000"/>
                    </a:solidFill>
                  </a:rPr>
                  <a:t>M</a:t>
                </a:r>
                <a:r>
                  <a:rPr lang="en-US" sz="1050" b="1" baseline="-25000" dirty="0" err="1">
                    <a:solidFill>
                      <a:srgbClr val="FF0000"/>
                    </a:solidFill>
                  </a:rPr>
                  <a:t>inv</a:t>
                </a:r>
                <a:endParaRPr lang="en-US" sz="1050" b="1" baseline="-25000" dirty="0">
                  <a:solidFill>
                    <a:srgbClr val="FF0000"/>
                  </a:solidFill>
                </a:endParaRPr>
              </a:p>
              <a:p>
                <a:r>
                  <a:rPr lang="en-US" sz="1050" b="1" dirty="0">
                    <a:solidFill>
                      <a:srgbClr val="0432FF"/>
                    </a:solidFill>
                  </a:rPr>
                  <a:t>Efficiency Corr.</a:t>
                </a:r>
              </a:p>
              <a:p>
                <a:endParaRPr lang="en-US" sz="1050" b="1" baseline="-25000" dirty="0">
                  <a:solidFill>
                    <a:srgbClr val="008F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677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357"/>
    </mc:Choice>
    <mc:Fallback xmlns="">
      <p:transition spd="slow" advTm="76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6F08BD5-D11D-68D7-934C-A9FDDF004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26826" y="-480294"/>
            <a:ext cx="4800640" cy="76245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77912-6A0E-F2B3-928D-290EA5B5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15</a:t>
            </a:fld>
            <a:endParaRPr lang="en-US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E84F077-1B76-9367-6A18-F794ECF48B67}"/>
              </a:ext>
            </a:extLst>
          </p:cNvPr>
          <p:cNvSpPr txBox="1">
            <a:spLocks/>
          </p:cNvSpPr>
          <p:nvPr/>
        </p:nvSpPr>
        <p:spPr>
          <a:xfrm>
            <a:off x="0" y="-142803"/>
            <a:ext cx="12192000" cy="69784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B</a:t>
            </a:r>
            <a:r>
              <a:rPr lang="en-US" sz="2800" baseline="-25000" dirty="0">
                <a:latin typeface="Times" pitchFamily="2" charset="0"/>
              </a:rPr>
              <a:t>2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dirty="0">
                <a:latin typeface="Symbol" pitchFamily="2" charset="2"/>
              </a:rPr>
              <a:t>D</a:t>
            </a:r>
            <a:r>
              <a:rPr lang="en-US" sz="2800" dirty="0">
                <a:latin typeface="Times" pitchFamily="2" charset="0"/>
              </a:rPr>
              <a:t>y, </a:t>
            </a:r>
            <a:r>
              <a:rPr lang="en-US" sz="2800" dirty="0" err="1">
                <a:latin typeface="Symbol" pitchFamily="2" charset="2"/>
              </a:rPr>
              <a:t>Df</a:t>
            </a:r>
            <a:r>
              <a:rPr lang="en-US" sz="2800" dirty="0">
                <a:latin typeface="Times" pitchFamily="2" charset="0"/>
              </a:rPr>
              <a:t>) at 0-5% for all species at 200 GeV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B4563E-3960-9243-4B50-0B847C682C6C}"/>
              </a:ext>
            </a:extLst>
          </p:cNvPr>
          <p:cNvSpPr/>
          <p:nvPr/>
        </p:nvSpPr>
        <p:spPr>
          <a:xfrm>
            <a:off x="1460981" y="494571"/>
            <a:ext cx="8754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 hadron species showing differential B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>
                <a:latin typeface="Symbol" pitchFamily="2" charset="2"/>
              </a:rPr>
              <a:t>D</a:t>
            </a:r>
            <a:r>
              <a:rPr lang="en-US" dirty="0" err="1"/>
              <a:t>y,</a:t>
            </a:r>
            <a:r>
              <a:rPr lang="en-US" dirty="0" err="1">
                <a:latin typeface="Symbol" pitchFamily="2" charset="2"/>
              </a:rPr>
              <a:t>Df</a:t>
            </a:r>
            <a:r>
              <a:rPr lang="en-US" dirty="0"/>
              <a:t>) in the same scale. Z-axis range: -0.2 to 0.5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16B7F9-B35F-FE72-E17E-8C2F68FAC29C}"/>
              </a:ext>
            </a:extLst>
          </p:cNvPr>
          <p:cNvSpPr/>
          <p:nvPr/>
        </p:nvSpPr>
        <p:spPr>
          <a:xfrm>
            <a:off x="1306492" y="5655199"/>
            <a:ext cx="7964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Strongest correlations seen in </a:t>
            </a:r>
            <a:r>
              <a:rPr lang="en-US" dirty="0" err="1"/>
              <a:t>pions</a:t>
            </a:r>
            <a:r>
              <a:rPr lang="en-US" dirty="0"/>
              <a:t>. </a:t>
            </a:r>
          </a:p>
          <a:p>
            <a:r>
              <a:rPr lang="en-US" dirty="0"/>
              <a:t>All other species combinations have much smaller B</a:t>
            </a:r>
            <a:r>
              <a:rPr lang="en-US" baseline="-25000" dirty="0"/>
              <a:t>2</a:t>
            </a:r>
            <a:r>
              <a:rPr lang="en-US" dirty="0"/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22042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25"/>
    </mc:Choice>
    <mc:Fallback xmlns="">
      <p:transition spd="slow" advTm="31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5E00F6-3DFE-A302-EAB6-0AA553450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71601" y="-309345"/>
            <a:ext cx="5092125" cy="75582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77912-6A0E-F2B3-928D-290EA5B5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482" y="6407359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E84F077-1B76-9367-6A18-F794ECF48B67}"/>
              </a:ext>
            </a:extLst>
          </p:cNvPr>
          <p:cNvSpPr txBox="1">
            <a:spLocks/>
          </p:cNvSpPr>
          <p:nvPr/>
        </p:nvSpPr>
        <p:spPr>
          <a:xfrm>
            <a:off x="109185" y="-165701"/>
            <a:ext cx="12192000" cy="69784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B</a:t>
            </a:r>
            <a:r>
              <a:rPr lang="en-US" sz="2800" baseline="-25000" dirty="0">
                <a:latin typeface="Times" pitchFamily="2" charset="0"/>
              </a:rPr>
              <a:t>2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dirty="0">
                <a:latin typeface="Symbol" pitchFamily="2" charset="2"/>
              </a:rPr>
              <a:t>D</a:t>
            </a:r>
            <a:r>
              <a:rPr lang="en-US" sz="2800" dirty="0">
                <a:latin typeface="Times" pitchFamily="2" charset="0"/>
              </a:rPr>
              <a:t>y) at 0-5%, 30-35%, 60-65% for all species at 200 GeV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/>
              <p:nvPr/>
            </p:nvSpPr>
            <p:spPr>
              <a:xfrm>
                <a:off x="4368986" y="907553"/>
                <a:ext cx="5132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986" y="907553"/>
                <a:ext cx="51328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/>
              <p:nvPr/>
            </p:nvSpPr>
            <p:spPr>
              <a:xfrm>
                <a:off x="6852075" y="2691003"/>
                <a:ext cx="4812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𝒌𝒌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075" y="2691003"/>
                <a:ext cx="4812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/>
              <p:nvPr/>
            </p:nvSpPr>
            <p:spPr>
              <a:xfrm>
                <a:off x="9269012" y="4393920"/>
                <a:ext cx="4844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12" y="4393920"/>
                <a:ext cx="484428" cy="338554"/>
              </a:xfrm>
              <a:prstGeom prst="rect">
                <a:avLst/>
              </a:prstGeom>
              <a:blipFill>
                <a:blip r:embed="rId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/>
              <p:nvPr/>
            </p:nvSpPr>
            <p:spPr>
              <a:xfrm>
                <a:off x="6892439" y="874174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439" y="874174"/>
                <a:ext cx="49725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/>
              <p:nvPr/>
            </p:nvSpPr>
            <p:spPr>
              <a:xfrm>
                <a:off x="9342698" y="919669"/>
                <a:ext cx="4988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698" y="919669"/>
                <a:ext cx="498855" cy="338554"/>
              </a:xfrm>
              <a:prstGeom prst="rect">
                <a:avLst/>
              </a:prstGeom>
              <a:blipFill>
                <a:blip r:embed="rId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/>
              <p:nvPr/>
            </p:nvSpPr>
            <p:spPr>
              <a:xfrm>
                <a:off x="4214410" y="4340229"/>
                <a:ext cx="7023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410" y="4340229"/>
                <a:ext cx="702302" cy="338554"/>
              </a:xfrm>
              <a:prstGeom prst="rect">
                <a:avLst/>
              </a:prstGeom>
              <a:blipFill>
                <a:blip r:embed="rId9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/>
              <p:nvPr/>
            </p:nvSpPr>
            <p:spPr>
              <a:xfrm>
                <a:off x="4343701" y="2669091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701" y="2669091"/>
                <a:ext cx="49725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/>
              <p:nvPr/>
            </p:nvSpPr>
            <p:spPr>
              <a:xfrm>
                <a:off x="9270469" y="2726769"/>
                <a:ext cx="4828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469" y="2726769"/>
                <a:ext cx="482824" cy="338554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/>
              <p:nvPr/>
            </p:nvSpPr>
            <p:spPr>
              <a:xfrm>
                <a:off x="6826506" y="4294528"/>
                <a:ext cx="558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𝒑𝒌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506" y="4294528"/>
                <a:ext cx="558165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D8DCBCD-C7C9-1E2E-528F-5D0BD2964726}"/>
              </a:ext>
            </a:extLst>
          </p:cNvPr>
          <p:cNvSpPr/>
          <p:nvPr/>
        </p:nvSpPr>
        <p:spPr>
          <a:xfrm>
            <a:off x="1474255" y="486747"/>
            <a:ext cx="775026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Centrality dependence of relative rapidity projection of B</a:t>
            </a:r>
            <a:r>
              <a:rPr lang="en-US" baseline="-25000" dirty="0"/>
              <a:t>2 </a:t>
            </a:r>
            <a:r>
              <a:rPr lang="en-US" dirty="0"/>
              <a:t> - all in the same scale.</a:t>
            </a:r>
            <a:endParaRPr lang="en-US" baseline="-25000" dirty="0"/>
          </a:p>
          <a:p>
            <a:endParaRPr lang="en-US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1687C2-B653-51D0-8E78-3F035657F846}"/>
              </a:ext>
            </a:extLst>
          </p:cNvPr>
          <p:cNvSpPr txBox="1"/>
          <p:nvPr/>
        </p:nvSpPr>
        <p:spPr>
          <a:xfrm>
            <a:off x="1474255" y="6099394"/>
            <a:ext cx="463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Centrality dependence is quite weak in general.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6D6E39-8112-6C38-37AE-EC44BA06B16E}"/>
                  </a:ext>
                </a:extLst>
              </p:cNvPr>
              <p:cNvSpPr/>
              <p:nvPr/>
            </p:nvSpPr>
            <p:spPr>
              <a:xfrm>
                <a:off x="5365387" y="1348446"/>
                <a:ext cx="12779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𝐊</m:t>
                      </m:r>
                    </m:oMath>
                  </m:oMathPara>
                </a14:m>
                <a:endParaRPr lang="en-US" sz="900" b="1" dirty="0"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sz="900" b="1" dirty="0"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6D6E39-8112-6C38-37AE-EC44BA06B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387" y="1348446"/>
                <a:ext cx="127791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0AED113-0170-6692-6044-D692ABB40929}"/>
              </a:ext>
            </a:extLst>
          </p:cNvPr>
          <p:cNvGrpSpPr/>
          <p:nvPr/>
        </p:nvGrpSpPr>
        <p:grpSpPr>
          <a:xfrm>
            <a:off x="8524840" y="1348446"/>
            <a:ext cx="817858" cy="646331"/>
            <a:chOff x="8012405" y="1319030"/>
            <a:chExt cx="817858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1D9FCB-B7A3-B279-F764-6FF499A36908}"/>
                </a:ext>
              </a:extLst>
            </p:cNvPr>
            <p:cNvSpPr txBox="1"/>
            <p:nvPr/>
          </p:nvSpPr>
          <p:spPr>
            <a:xfrm>
              <a:off x="8172711" y="1319030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0-5%</a:t>
              </a:r>
            </a:p>
            <a:p>
              <a:r>
                <a:rPr lang="en-US" sz="1200" b="1" dirty="0">
                  <a:solidFill>
                    <a:srgbClr val="0432FF"/>
                  </a:solidFill>
                </a:rPr>
                <a:t>30-35%</a:t>
              </a:r>
            </a:p>
            <a:p>
              <a:r>
                <a:rPr lang="en-US" sz="1200" b="1" dirty="0"/>
                <a:t>60-65%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B5C539-E3CB-73DC-E2E1-EAF7F0FEB6CD}"/>
                </a:ext>
              </a:extLst>
            </p:cNvPr>
            <p:cNvGrpSpPr/>
            <p:nvPr/>
          </p:nvGrpSpPr>
          <p:grpSpPr>
            <a:xfrm>
              <a:off x="8012405" y="1420609"/>
              <a:ext cx="191850" cy="443172"/>
              <a:chOff x="1452951" y="1746504"/>
              <a:chExt cx="191850" cy="402884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54903FD-7819-3D5F-BB84-D84AEBD47DC1}"/>
                  </a:ext>
                </a:extLst>
              </p:cNvPr>
              <p:cNvGrpSpPr/>
              <p:nvPr/>
            </p:nvGrpSpPr>
            <p:grpSpPr>
              <a:xfrm>
                <a:off x="1452951" y="1746504"/>
                <a:ext cx="190905" cy="78968"/>
                <a:chOff x="1452951" y="1746504"/>
                <a:chExt cx="190905" cy="78968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C28FAF4-6B5A-88D8-31DF-D1CB5F080863}"/>
                    </a:ext>
                  </a:extLst>
                </p:cNvPr>
                <p:cNvCxnSpPr/>
                <p:nvPr/>
              </p:nvCxnSpPr>
              <p:spPr>
                <a:xfrm>
                  <a:off x="1452951" y="1786064"/>
                  <a:ext cx="190905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1F91F41-A9C8-176D-A12B-D6862C319A0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08760" y="1746504"/>
                  <a:ext cx="81050" cy="7896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F4EF10F3-84C1-36B5-DDEC-761F30CEA9D8}"/>
                  </a:ext>
                </a:extLst>
              </p:cNvPr>
              <p:cNvGrpSpPr/>
              <p:nvPr/>
            </p:nvGrpSpPr>
            <p:grpSpPr>
              <a:xfrm>
                <a:off x="1453896" y="2070420"/>
                <a:ext cx="190905" cy="78968"/>
                <a:chOff x="1452951" y="1746504"/>
                <a:chExt cx="190905" cy="78968"/>
              </a:xfrm>
              <a:solidFill>
                <a:schemeClr val="tx1"/>
              </a:solidFill>
            </p:grpSpPr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2234F7AF-F88E-F4AC-7CED-398E36CA1BCA}"/>
                    </a:ext>
                  </a:extLst>
                </p:cNvPr>
                <p:cNvCxnSpPr/>
                <p:nvPr/>
              </p:nvCxnSpPr>
              <p:spPr>
                <a:xfrm>
                  <a:off x="1452951" y="1786064"/>
                  <a:ext cx="190905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3229B98-78CA-0270-1060-C2473C470B7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08760" y="1746504"/>
                  <a:ext cx="81050" cy="7896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147C783-0D2F-91D9-00E8-84E3C5C7CE06}"/>
                  </a:ext>
                </a:extLst>
              </p:cNvPr>
              <p:cNvGrpSpPr/>
              <p:nvPr/>
            </p:nvGrpSpPr>
            <p:grpSpPr>
              <a:xfrm>
                <a:off x="1453896" y="1898904"/>
                <a:ext cx="190905" cy="78968"/>
                <a:chOff x="1452951" y="1746504"/>
                <a:chExt cx="190905" cy="78968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44F83D47-1C97-4E11-68AF-FDCB301EFB92}"/>
                    </a:ext>
                  </a:extLst>
                </p:cNvPr>
                <p:cNvCxnSpPr/>
                <p:nvPr/>
              </p:nvCxnSpPr>
              <p:spPr>
                <a:xfrm>
                  <a:off x="1452951" y="1786064"/>
                  <a:ext cx="190905" cy="0"/>
                </a:xfrm>
                <a:prstGeom prst="line">
                  <a:avLst/>
                </a:prstGeom>
                <a:ln w="28575">
                  <a:solidFill>
                    <a:srgbClr val="1403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FB398E82-9076-11A8-759E-9BF4971B75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08760" y="1746504"/>
                  <a:ext cx="81050" cy="78968"/>
                </a:xfrm>
                <a:prstGeom prst="ellipse">
                  <a:avLst/>
                </a:prstGeom>
                <a:solidFill>
                  <a:srgbClr val="140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801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9"/>
    </mc:Choice>
    <mc:Fallback xmlns="">
      <p:transition spd="slow" advTm="20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FF39CF0-6D1F-DB31-549A-5AF865975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98333" y="0"/>
            <a:ext cx="4995333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77912-6A0E-F2B3-928D-290EA5B5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481" y="6407359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E84F077-1B76-9367-6A18-F794ECF48B67}"/>
              </a:ext>
            </a:extLst>
          </p:cNvPr>
          <p:cNvSpPr txBox="1">
            <a:spLocks/>
          </p:cNvSpPr>
          <p:nvPr/>
        </p:nvSpPr>
        <p:spPr>
          <a:xfrm>
            <a:off x="81888" y="-109259"/>
            <a:ext cx="12192000" cy="69784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B</a:t>
            </a:r>
            <a:r>
              <a:rPr lang="en-US" sz="2800" baseline="-25000" dirty="0">
                <a:latin typeface="Times" pitchFamily="2" charset="0"/>
              </a:rPr>
              <a:t>2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dirty="0" err="1">
                <a:latin typeface="Symbol" pitchFamily="2" charset="2"/>
              </a:rPr>
              <a:t>Df</a:t>
            </a:r>
            <a:r>
              <a:rPr lang="en-US" sz="2800" dirty="0">
                <a:latin typeface="Times" pitchFamily="2" charset="0"/>
              </a:rPr>
              <a:t>) at 0-5%, 30-35%, 60-65% for all species at 200 GeV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/>
              <p:nvPr/>
            </p:nvSpPr>
            <p:spPr>
              <a:xfrm>
                <a:off x="4325960" y="948135"/>
                <a:ext cx="5132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960" y="948135"/>
                <a:ext cx="51328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/>
              <p:nvPr/>
            </p:nvSpPr>
            <p:spPr>
              <a:xfrm>
                <a:off x="6771143" y="2692546"/>
                <a:ext cx="48122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𝒌𝒌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43" y="2692546"/>
                <a:ext cx="481222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/>
              <p:nvPr/>
            </p:nvSpPr>
            <p:spPr>
              <a:xfrm>
                <a:off x="8862316" y="4325333"/>
                <a:ext cx="48442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316" y="4325333"/>
                <a:ext cx="48442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/>
              <p:nvPr/>
            </p:nvSpPr>
            <p:spPr>
              <a:xfrm>
                <a:off x="6716091" y="912966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091" y="912966"/>
                <a:ext cx="497252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/>
              <p:nvPr/>
            </p:nvSpPr>
            <p:spPr>
              <a:xfrm>
                <a:off x="8843689" y="987841"/>
                <a:ext cx="49885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689" y="987841"/>
                <a:ext cx="498855" cy="338554"/>
              </a:xfrm>
              <a:prstGeom prst="rect">
                <a:avLst/>
              </a:prstGeom>
              <a:blipFill>
                <a:blip r:embed="rId8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/>
              <p:nvPr/>
            </p:nvSpPr>
            <p:spPr>
              <a:xfrm>
                <a:off x="3920702" y="4348424"/>
                <a:ext cx="934763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702" y="4348424"/>
                <a:ext cx="934763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/>
              <p:nvPr/>
            </p:nvSpPr>
            <p:spPr>
              <a:xfrm>
                <a:off x="4283588" y="2692546"/>
                <a:ext cx="49725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588" y="2692546"/>
                <a:ext cx="497252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/>
              <p:nvPr/>
            </p:nvSpPr>
            <p:spPr>
              <a:xfrm>
                <a:off x="8699082" y="2724000"/>
                <a:ext cx="4828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082" y="2724000"/>
                <a:ext cx="482824" cy="338554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/>
              <p:nvPr/>
            </p:nvSpPr>
            <p:spPr>
              <a:xfrm>
                <a:off x="6685634" y="4317646"/>
                <a:ext cx="55816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𝒑𝒌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5634" y="4317646"/>
                <a:ext cx="558165" cy="400110"/>
              </a:xfrm>
              <a:prstGeom prst="rect">
                <a:avLst/>
              </a:prstGeom>
              <a:blipFill>
                <a:blip r:embed="rId12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5D8DCBCD-C7C9-1E2E-528F-5D0BD2964726}"/>
              </a:ext>
            </a:extLst>
          </p:cNvPr>
          <p:cNvSpPr/>
          <p:nvPr/>
        </p:nvSpPr>
        <p:spPr>
          <a:xfrm>
            <a:off x="1474254" y="549377"/>
            <a:ext cx="70902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Centrality dependence of relative azimuthal projection of B</a:t>
            </a:r>
            <a:r>
              <a:rPr lang="en-US" sz="1600" baseline="-25000" dirty="0"/>
              <a:t>2</a:t>
            </a:r>
            <a:r>
              <a:rPr lang="en-US" sz="1600" dirty="0"/>
              <a:t>  - all in the same scale.</a:t>
            </a:r>
            <a:endParaRPr lang="en-US" sz="1600" baseline="-25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227D4A-F898-F200-C9FD-4F5F55945496}"/>
              </a:ext>
            </a:extLst>
          </p:cNvPr>
          <p:cNvSpPr txBox="1"/>
          <p:nvPr/>
        </p:nvSpPr>
        <p:spPr>
          <a:xfrm>
            <a:off x="1474254" y="6015942"/>
            <a:ext cx="6152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Centrality dependence in species pairs other than </a:t>
            </a:r>
            <a:r>
              <a:rPr lang="en-US" sz="1600" dirty="0">
                <a:latin typeface="Symbol" pitchFamily="2" charset="2"/>
              </a:rPr>
              <a:t>pp</a:t>
            </a:r>
            <a:r>
              <a:rPr lang="en-US" sz="1600" dirty="0"/>
              <a:t> is weak in general.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D9EA48-AC1C-48C8-0024-7F02C557EB95}"/>
                  </a:ext>
                </a:extLst>
              </p:cNvPr>
              <p:cNvSpPr/>
              <p:nvPr/>
            </p:nvSpPr>
            <p:spPr>
              <a:xfrm>
                <a:off x="5427243" y="1310499"/>
                <a:ext cx="127791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𝐊</m:t>
                      </m:r>
                    </m:oMath>
                  </m:oMathPara>
                </a14:m>
                <a:endParaRPr lang="en-US" sz="900" b="1" dirty="0"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sz="900" b="1" dirty="0"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D9EA48-AC1C-48C8-0024-7F02C557E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243" y="1310499"/>
                <a:ext cx="1277914" cy="64633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CF0238F5-7A4A-F1E6-1846-8BEFF65220E1}"/>
              </a:ext>
            </a:extLst>
          </p:cNvPr>
          <p:cNvGrpSpPr/>
          <p:nvPr/>
        </p:nvGrpSpPr>
        <p:grpSpPr>
          <a:xfrm>
            <a:off x="8012405" y="1319030"/>
            <a:ext cx="817858" cy="646331"/>
            <a:chOff x="8012405" y="1319030"/>
            <a:chExt cx="817858" cy="64633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50AF653-4711-66FE-D5DD-B07B90594374}"/>
                </a:ext>
              </a:extLst>
            </p:cNvPr>
            <p:cNvSpPr txBox="1"/>
            <p:nvPr/>
          </p:nvSpPr>
          <p:spPr>
            <a:xfrm>
              <a:off x="8172711" y="1319030"/>
              <a:ext cx="6575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0-5%</a:t>
              </a:r>
            </a:p>
            <a:p>
              <a:r>
                <a:rPr lang="en-US" sz="1200" b="1" dirty="0">
                  <a:solidFill>
                    <a:srgbClr val="0432FF"/>
                  </a:solidFill>
                </a:rPr>
                <a:t>30-35%</a:t>
              </a:r>
            </a:p>
            <a:p>
              <a:r>
                <a:rPr lang="en-US" sz="1200" b="1" dirty="0"/>
                <a:t>60-65%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AFC4DEC-5505-2453-DB74-9A810B46F155}"/>
                </a:ext>
              </a:extLst>
            </p:cNvPr>
            <p:cNvGrpSpPr/>
            <p:nvPr/>
          </p:nvGrpSpPr>
          <p:grpSpPr>
            <a:xfrm>
              <a:off x="8012405" y="1420609"/>
              <a:ext cx="191850" cy="443172"/>
              <a:chOff x="1452951" y="1746504"/>
              <a:chExt cx="191850" cy="40288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27D076-D7CD-14FA-AA4A-20E533A7E003}"/>
                  </a:ext>
                </a:extLst>
              </p:cNvPr>
              <p:cNvGrpSpPr/>
              <p:nvPr/>
            </p:nvGrpSpPr>
            <p:grpSpPr>
              <a:xfrm>
                <a:off x="1452951" y="1746504"/>
                <a:ext cx="190905" cy="78968"/>
                <a:chOff x="1452951" y="1746504"/>
                <a:chExt cx="190905" cy="78968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8BB99319-8CAD-D6D1-E3F2-3CDA3B945071}"/>
                    </a:ext>
                  </a:extLst>
                </p:cNvPr>
                <p:cNvCxnSpPr/>
                <p:nvPr/>
              </p:nvCxnSpPr>
              <p:spPr>
                <a:xfrm>
                  <a:off x="1452951" y="1786064"/>
                  <a:ext cx="190905" cy="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45500AF4-ADA6-8657-CFB3-81AEDCAAB30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08760" y="1746504"/>
                  <a:ext cx="81050" cy="7896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5ECDA63-96A0-251E-6ED9-95E5FCD5DFB2}"/>
                  </a:ext>
                </a:extLst>
              </p:cNvPr>
              <p:cNvGrpSpPr/>
              <p:nvPr/>
            </p:nvGrpSpPr>
            <p:grpSpPr>
              <a:xfrm>
                <a:off x="1453896" y="2070420"/>
                <a:ext cx="190905" cy="78968"/>
                <a:chOff x="1452951" y="1746504"/>
                <a:chExt cx="190905" cy="78968"/>
              </a:xfrm>
              <a:solidFill>
                <a:schemeClr val="tx1"/>
              </a:solidFill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67FB44EC-ED13-16FD-8959-7C55F8859E79}"/>
                    </a:ext>
                  </a:extLst>
                </p:cNvPr>
                <p:cNvCxnSpPr/>
                <p:nvPr/>
              </p:nvCxnSpPr>
              <p:spPr>
                <a:xfrm>
                  <a:off x="1452951" y="1786064"/>
                  <a:ext cx="190905" cy="0"/>
                </a:xfrm>
                <a:prstGeom prst="line">
                  <a:avLst/>
                </a:prstGeom>
                <a:grp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CA517DD-40EA-F08F-4D84-4F1FF0817B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08760" y="1746504"/>
                  <a:ext cx="81050" cy="7896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E319329-9ABA-0D9E-041C-B096C1F18BC5}"/>
                  </a:ext>
                </a:extLst>
              </p:cNvPr>
              <p:cNvGrpSpPr/>
              <p:nvPr/>
            </p:nvGrpSpPr>
            <p:grpSpPr>
              <a:xfrm>
                <a:off x="1453896" y="1898904"/>
                <a:ext cx="190905" cy="78968"/>
                <a:chOff x="1452951" y="1746504"/>
                <a:chExt cx="190905" cy="78968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E21F53B2-5253-A10C-C8B0-1B7FA1F80B60}"/>
                    </a:ext>
                  </a:extLst>
                </p:cNvPr>
                <p:cNvCxnSpPr/>
                <p:nvPr/>
              </p:nvCxnSpPr>
              <p:spPr>
                <a:xfrm>
                  <a:off x="1452951" y="1786064"/>
                  <a:ext cx="190905" cy="0"/>
                </a:xfrm>
                <a:prstGeom prst="line">
                  <a:avLst/>
                </a:prstGeom>
                <a:ln w="28575">
                  <a:solidFill>
                    <a:srgbClr val="1403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775E965-D564-81DA-6EF0-6DFE7CAA965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508760" y="1746504"/>
                  <a:ext cx="81050" cy="78968"/>
                </a:xfrm>
                <a:prstGeom prst="ellipse">
                  <a:avLst/>
                </a:prstGeom>
                <a:solidFill>
                  <a:srgbClr val="1403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3299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5"/>
    </mc:Choice>
    <mc:Fallback xmlns="">
      <p:transition spd="slow" advTm="1436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F50D75-3002-634D-A951-476F85A1D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FB4AA-A63A-B04A-9DBE-50D75305685D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EC776E-54EC-3249-A522-FF0612153BA2}"/>
              </a:ext>
            </a:extLst>
          </p:cNvPr>
          <p:cNvSpPr txBox="1"/>
          <p:nvPr/>
        </p:nvSpPr>
        <p:spPr>
          <a:xfrm>
            <a:off x="55420" y="111582"/>
            <a:ext cx="9712035" cy="523220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Systematic and Statistical uncertainties of B</a:t>
            </a:r>
            <a:r>
              <a:rPr lang="en-US" baseline="-25000" dirty="0"/>
              <a:t>2</a:t>
            </a:r>
            <a:r>
              <a:rPr lang="en-US" dirty="0"/>
              <a:t> - 0 – 5% </a:t>
            </a:r>
            <a:r>
              <a:rPr lang="en-US" dirty="0" err="1"/>
              <a:t>pions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06EB83-CEBD-FB39-BF3F-BCF96FEF0633}"/>
              </a:ext>
            </a:extLst>
          </p:cNvPr>
          <p:cNvSpPr txBox="1"/>
          <p:nvPr/>
        </p:nvSpPr>
        <p:spPr>
          <a:xfrm>
            <a:off x="8547102" y="3743114"/>
            <a:ext cx="33323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Systematic errors are larger than stat errors for central bins near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/>
              <a:t>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Peripheral bins |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D</a:t>
            </a:r>
            <a:r>
              <a:rPr lang="en-US" dirty="0"/>
              <a:t>y|&gt;0.6 have systematic errors smaller than statistical.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607B94-E70D-F55A-E701-73F6FCF8E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99802" y="-590949"/>
            <a:ext cx="5283997" cy="8610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DC3A28-C49B-8E39-495A-276D27C693C5}"/>
              </a:ext>
            </a:extLst>
          </p:cNvPr>
          <p:cNvSpPr txBox="1"/>
          <p:nvPr/>
        </p:nvSpPr>
        <p:spPr>
          <a:xfrm>
            <a:off x="8547102" y="3259861"/>
            <a:ext cx="3227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Efficiency Corrected with no  </a:t>
            </a:r>
            <a:r>
              <a:rPr lang="en-US" sz="1800" dirty="0" err="1"/>
              <a:t>M</a:t>
            </a:r>
            <a:r>
              <a:rPr lang="en-US" sz="1800" baseline="-25000" dirty="0" err="1"/>
              <a:t>inv</a:t>
            </a:r>
            <a:r>
              <a:rPr lang="en-US" sz="1800" dirty="0"/>
              <a:t> and Q cut.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AAF8A5C-0823-C3FE-7A4C-CE4C5A8CEC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990458"/>
              </p:ext>
            </p:extLst>
          </p:nvPr>
        </p:nvGraphicFramePr>
        <p:xfrm>
          <a:off x="8519852" y="945781"/>
          <a:ext cx="3575088" cy="92333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21722">
                  <a:extLst>
                    <a:ext uri="{9D8B030D-6E8A-4147-A177-3AD203B41FA5}">
                      <a16:colId xmlns:a16="http://schemas.microsoft.com/office/drawing/2014/main" val="1600727250"/>
                    </a:ext>
                  </a:extLst>
                </a:gridCol>
                <a:gridCol w="780850">
                  <a:extLst>
                    <a:ext uri="{9D8B030D-6E8A-4147-A177-3AD203B41FA5}">
                      <a16:colId xmlns:a16="http://schemas.microsoft.com/office/drawing/2014/main" val="2989987111"/>
                    </a:ext>
                  </a:extLst>
                </a:gridCol>
                <a:gridCol w="771026">
                  <a:extLst>
                    <a:ext uri="{9D8B030D-6E8A-4147-A177-3AD203B41FA5}">
                      <a16:colId xmlns:a16="http://schemas.microsoft.com/office/drawing/2014/main" val="2811305072"/>
                    </a:ext>
                  </a:extLst>
                </a:gridCol>
                <a:gridCol w="682489">
                  <a:extLst>
                    <a:ext uri="{9D8B030D-6E8A-4147-A177-3AD203B41FA5}">
                      <a16:colId xmlns:a16="http://schemas.microsoft.com/office/drawing/2014/main" val="923522946"/>
                    </a:ext>
                  </a:extLst>
                </a:gridCol>
                <a:gridCol w="619001">
                  <a:extLst>
                    <a:ext uri="{9D8B030D-6E8A-4147-A177-3AD203B41FA5}">
                      <a16:colId xmlns:a16="http://schemas.microsoft.com/office/drawing/2014/main" val="3576497170"/>
                    </a:ext>
                  </a:extLst>
                </a:gridCol>
              </a:tblGrid>
              <a:tr h="4273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nHits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9B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399037"/>
                  </a:ext>
                </a:extLst>
              </a:tr>
              <a:tr h="49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gDCA</a:t>
                      </a:r>
                      <a:r>
                        <a:rPr lang="en-US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 (cm)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9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2.2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1.8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1.4 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438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7A2B7C-8259-0266-08FB-40B1E633748D}"/>
                  </a:ext>
                </a:extLst>
              </p:cNvPr>
              <p:cNvSpPr txBox="1"/>
              <p:nvPr/>
            </p:nvSpPr>
            <p:spPr>
              <a:xfrm>
                <a:off x="8519852" y="594692"/>
                <a:ext cx="3575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N = 4x4  </a:t>
                </a:r>
                <a:r>
                  <a:rPr lang="en-US" b="1" dirty="0" err="1"/>
                  <a:t>cutsets</a:t>
                </a:r>
                <a:r>
                  <a:rPr lang="en-US" b="1" dirty="0"/>
                  <a:t>: </a:t>
                </a:r>
                <a:r>
                  <a:rPr lang="en-US" b="1" dirty="0" err="1"/>
                  <a:t>nHits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gDCA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7A2B7C-8259-0266-08FB-40B1E6337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852" y="594692"/>
                <a:ext cx="3575088" cy="369332"/>
              </a:xfrm>
              <a:prstGeom prst="rect">
                <a:avLst/>
              </a:prstGeom>
              <a:blipFill>
                <a:blip r:embed="rId4"/>
                <a:stretch>
                  <a:fillRect t="-10345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9C3526-DDAB-A14F-BA73-3378410D25E3}"/>
                  </a:ext>
                </a:extLst>
              </p:cNvPr>
              <p:cNvSpPr txBox="1"/>
              <p:nvPr/>
            </p:nvSpPr>
            <p:spPr>
              <a:xfrm>
                <a:off x="8502990" y="1935755"/>
                <a:ext cx="3546667" cy="1050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D9C3526-DDAB-A14F-BA73-3378410D2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990" y="1935755"/>
                <a:ext cx="3546667" cy="1050288"/>
              </a:xfrm>
              <a:prstGeom prst="rect">
                <a:avLst/>
              </a:prstGeom>
              <a:blipFill>
                <a:blip r:embed="rId5"/>
                <a:stretch>
                  <a:fillRect t="-58333" b="-10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007AD5-1657-780B-896C-533D9EF39297}"/>
              </a:ext>
            </a:extLst>
          </p:cNvPr>
          <p:cNvSpPr txBox="1">
            <a:spLocks/>
          </p:cNvSpPr>
          <p:nvPr/>
        </p:nvSpPr>
        <p:spPr>
          <a:xfrm>
            <a:off x="50800" y="52020"/>
            <a:ext cx="12141200" cy="49447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>
                <a:sym typeface="Helvetica Neue"/>
              </a:rPr>
              <a:t>Comparison of Integrals of B</a:t>
            </a:r>
            <a:r>
              <a:rPr lang="en-US" baseline="-25000" dirty="0">
                <a:sym typeface="Helvetica Neue"/>
              </a:rPr>
              <a:t>2</a:t>
            </a:r>
            <a:r>
              <a:rPr lang="en-US" dirty="0">
                <a:sym typeface="Helvetica Neue"/>
              </a:rPr>
              <a:t> – Model and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2C59D9-85E5-35D2-43F4-F61681EF71C2}"/>
                  </a:ext>
                </a:extLst>
              </p:cNvPr>
              <p:cNvSpPr/>
              <p:nvPr/>
            </p:nvSpPr>
            <p:spPr>
              <a:xfrm>
                <a:off x="264310" y="629752"/>
                <a:ext cx="1008364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charset="0"/>
                    <a:ea typeface="Calibri" charset="0"/>
                    <a:cs typeface="Calibri" charset="0"/>
                  </a:rPr>
                  <a:t>The integral of 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B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libri" charset="0"/>
                            <a:cs typeface="Calibri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vs. centrality for all pair types at 200 GeV, both for data and all model is shown.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2C59D9-85E5-35D2-43F4-F61681EF7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10" y="629752"/>
                <a:ext cx="10083641" cy="369332"/>
              </a:xfrm>
              <a:prstGeom prst="rect">
                <a:avLst/>
              </a:prstGeom>
              <a:blipFill>
                <a:blip r:embed="rId3"/>
                <a:stretch>
                  <a:fillRect l="-503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AF04C83-4382-BB40-CF81-692EA1AB4AFD}"/>
              </a:ext>
            </a:extLst>
          </p:cNvPr>
          <p:cNvSpPr txBox="1"/>
          <p:nvPr/>
        </p:nvSpPr>
        <p:spPr>
          <a:xfrm>
            <a:off x="8551668" y="2078305"/>
            <a:ext cx="35925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pions</a:t>
            </a:r>
            <a:r>
              <a:rPr lang="en-US" dirty="0"/>
              <a:t> have the largest balance functions across the species matrix.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4 models show very little centrality dependence.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UrQMD</a:t>
            </a:r>
            <a:r>
              <a:rPr lang="en-US" dirty="0"/>
              <a:t>, SMASH and HIJING give similar integrals, which are larger than those from AMPT.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err="1"/>
              <a:t>UrQMD</a:t>
            </a:r>
            <a:r>
              <a:rPr lang="en-US" dirty="0"/>
              <a:t>, SMASH and HIJING overestimate the KK B</a:t>
            </a:r>
            <a:r>
              <a:rPr lang="en-US" baseline="-25000" dirty="0"/>
              <a:t>2</a:t>
            </a:r>
            <a:r>
              <a:rPr lang="en-US" dirty="0"/>
              <a:t> integrals.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1C643-800D-5F41-8CCE-6784E1B3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466" y="6356037"/>
            <a:ext cx="2743200" cy="365125"/>
          </a:xfrm>
        </p:spPr>
        <p:txBody>
          <a:bodyPr/>
          <a:lstStyle/>
          <a:p>
            <a:fld id="{0A013747-4252-564E-A9F8-5C854B9EE90D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79A12C-2D14-0907-5A7B-2E2C1120B968}"/>
              </a:ext>
            </a:extLst>
          </p:cNvPr>
          <p:cNvGrpSpPr/>
          <p:nvPr/>
        </p:nvGrpSpPr>
        <p:grpSpPr>
          <a:xfrm>
            <a:off x="-15132" y="1083380"/>
            <a:ext cx="8528160" cy="5820387"/>
            <a:chOff x="-27832" y="1134180"/>
            <a:chExt cx="8528160" cy="58203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B7AD1FB-194C-41CA-A785-FA233749D28F}"/>
                </a:ext>
              </a:extLst>
            </p:cNvPr>
            <p:cNvGrpSpPr/>
            <p:nvPr/>
          </p:nvGrpSpPr>
          <p:grpSpPr>
            <a:xfrm>
              <a:off x="-27832" y="1134180"/>
              <a:ext cx="8528160" cy="5820387"/>
              <a:chOff x="3457398" y="629169"/>
              <a:chExt cx="8528160" cy="582038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F8AB242-DBFE-4D9F-BFA5-2CA2AE7FB9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108" t="2769" r="4897" b="3300"/>
              <a:stretch/>
            </p:blipFill>
            <p:spPr>
              <a:xfrm rot="5400000">
                <a:off x="5028740" y="-630761"/>
                <a:ext cx="5664918" cy="8248718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5EB9D671-BB8B-95D1-CF72-0A27FA17D144}"/>
                  </a:ext>
                </a:extLst>
              </p:cNvPr>
              <p:cNvGrpSpPr/>
              <p:nvPr/>
            </p:nvGrpSpPr>
            <p:grpSpPr>
              <a:xfrm>
                <a:off x="3457398" y="629169"/>
                <a:ext cx="6480912" cy="5820387"/>
                <a:chOff x="3444873" y="821920"/>
                <a:chExt cx="6264880" cy="550365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C06C152-CF8A-8F0F-210A-F6A78D886319}"/>
                    </a:ext>
                  </a:extLst>
                </p:cNvPr>
                <p:cNvGrpSpPr/>
                <p:nvPr/>
              </p:nvGrpSpPr>
              <p:grpSpPr>
                <a:xfrm>
                  <a:off x="3444873" y="821920"/>
                  <a:ext cx="3791234" cy="5172610"/>
                  <a:chOff x="3444873" y="821920"/>
                  <a:chExt cx="3791234" cy="5172610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182C98A3-DC96-E476-DA39-F6CE6E7669D3}"/>
                      </a:ext>
                    </a:extLst>
                  </p:cNvPr>
                  <p:cNvGrpSpPr/>
                  <p:nvPr/>
                </p:nvGrpSpPr>
                <p:grpSpPr>
                  <a:xfrm>
                    <a:off x="3869335" y="1960590"/>
                    <a:ext cx="2268485" cy="4033940"/>
                    <a:chOff x="1631249" y="1955615"/>
                    <a:chExt cx="2268485" cy="3959209"/>
                  </a:xfrm>
                </p:grpSpPr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9042F84-DDD5-A930-58B5-C556846316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0996" y="5707676"/>
                      <a:ext cx="406871" cy="2034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b="1" dirty="0"/>
                        <a:t>0-5%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193D9019-163C-2DA8-88C5-4EFF08C7B5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1249" y="5711336"/>
                      <a:ext cx="526368" cy="20348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1000" b="1" dirty="0"/>
                        <a:t>75-80%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923E9FE7-1E09-FBE6-71ED-0FD7917CD91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125798" y="1958861"/>
                      <a:ext cx="773936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/>
                        <a:t>0-5%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31AABC1D-FBA0-AD20-A90F-2B5FDFC30AE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35503" y="1955615"/>
                      <a:ext cx="626024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000" b="1" dirty="0"/>
                        <a:t>75-80%</a:t>
                      </a:r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1" name="Rectangle 30">
                        <a:extLst>
                          <a:ext uri="{FF2B5EF4-FFF2-40B4-BE49-F238E27FC236}">
                            <a16:creationId xmlns:a16="http://schemas.microsoft.com/office/drawing/2014/main" id="{A1182DCB-F651-C638-8F6F-79812896EE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58193" y="1116372"/>
                        <a:ext cx="1277914" cy="646331"/>
                      </a:xfrm>
                      <a:prstGeom prst="rect">
                        <a:avLst/>
                      </a:prstGeom>
                    </p:spPr>
                    <p:txBody>
                      <a:bodyPr wrap="none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900" b="1" dirty="0">
                                <a:latin typeface="Helvetica Neue" panose="02000503000000020004" pitchFamily="2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Au</m:t>
                            </m:r>
                            <m:r>
                              <m:rPr>
                                <m:nor/>
                              </m:rPr>
                              <a:rPr lang="en-US" sz="900" b="1" dirty="0">
                                <a:latin typeface="Helvetica Neue" panose="02000503000000020004" pitchFamily="2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sz="900" b="1" dirty="0">
                                <a:latin typeface="Helvetica Neue" panose="02000503000000020004" pitchFamily="2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Au</m:t>
                            </m:r>
                            <m:r>
                              <m:rPr>
                                <m:nor/>
                              </m:rPr>
                              <a:rPr lang="en-US" sz="900" b="1" dirty="0">
                                <a:latin typeface="Helvetica Neue" panose="02000503000000020004" pitchFamily="2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 200 </m:t>
                            </m:r>
                            <m:r>
                              <m:rPr>
                                <m:nor/>
                              </m:rPr>
                              <a:rPr lang="en-US" sz="900" b="1" dirty="0">
                                <a:latin typeface="Helvetica Neue" panose="02000503000000020004" pitchFamily="2" charset="0"/>
                                <a:ea typeface="Helvetica Neue" panose="02000503000000020004" pitchFamily="2" charset="0"/>
                                <a:cs typeface="Helvetica Neue" panose="02000503000000020004" pitchFamily="2" charset="0"/>
                              </a:rPr>
                              <m:t>GeV</m:t>
                            </m:r>
                          </m:oMath>
                        </a14:m>
                        <a:r>
                          <a:rPr lang="en-US" sz="900" dirty="0"/>
                          <a:t> </a:t>
                        </a:r>
                        <a:endParaRPr lang="en-US" sz="900" b="1" i="0" dirty="0"/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900" b="1" i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sz="900" b="1" i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b>
                              </m:sSub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900" b="1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𝛑</m:t>
                              </m:r>
                              <m:r>
                                <a:rPr lang="en-US" sz="9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oMath>
                          </m:oMathPara>
                        </a14:m>
                        <a:endParaRPr lang="en-US" sz="900" b="1" dirty="0">
                          <a:cs typeface="Calibri" panose="020F0502020204030204" pitchFamily="34" charset="0"/>
                        </a:endParaRPr>
                      </a:p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left"/>
                            </m:oMathParaPr>
                            <m:oMath xmlns:m="http://schemas.openxmlformats.org/officeDocument/2006/math"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9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1" i="0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  <m:sub>
                                  <m:r>
                                    <a:rPr lang="en-US" sz="900" b="1" i="0"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b>
                              </m:sSub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9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900" b="1" i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900" b="1" i="0" smtClean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oMath>
                          </m:oMathPara>
                        </a14:m>
                        <a:endParaRPr lang="en-US" sz="900" b="1" dirty="0">
                          <a:cs typeface="Calibri" panose="020F0502020204030204" pitchFamily="34" charset="0"/>
                        </a:endParaRPr>
                      </a:p>
                      <a:p>
                        <a14:m>
                          <m:oMath xmlns:m="http://schemas.openxmlformats.org/officeDocument/2006/math"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900" b="1" i="0"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</m:e>
                            </m:d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900" b="1" i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oMath>
                        </a14:m>
                        <a:r>
                          <a:rPr lang="en-US" sz="900" b="1" dirty="0"/>
                          <a:t> </a:t>
                        </a:r>
                      </a:p>
                    </p:txBody>
                  </p:sp>
                </mc:Choice>
                <mc:Fallback xmlns="">
                  <p:sp>
                    <p:nvSpPr>
                      <p:cNvPr id="105" name="Rectangle 104">
                        <a:extLst>
                          <a:ext uri="{FF2B5EF4-FFF2-40B4-BE49-F238E27FC236}">
                            <a16:creationId xmlns:a16="http://schemas.microsoft.com/office/drawing/2014/main" id="{21760FF9-371D-F5E8-071D-112D6ECFEAE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958193" y="1116372"/>
                        <a:ext cx="1277914" cy="64633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D04CCD8-DD97-316C-D61E-03E20ED46B8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939382" y="1327411"/>
                    <a:ext cx="1287981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Integral B</a:t>
                    </a:r>
                    <a:r>
                      <a:rPr lang="en-US" sz="1200" baseline="-25000" dirty="0"/>
                      <a:t>2</a:t>
                    </a:r>
                    <a:r>
                      <a:rPr lang="en-US" sz="1200" dirty="0"/>
                      <a:t>(</a:t>
                    </a:r>
                    <a:r>
                      <a:rPr lang="en-US" sz="1200" dirty="0" err="1">
                        <a:latin typeface="Symbol" pitchFamily="2" charset="2"/>
                      </a:rPr>
                      <a:t>D</a:t>
                    </a:r>
                    <a:r>
                      <a:rPr lang="en-US" sz="1200" dirty="0" err="1"/>
                      <a:t>y,</a:t>
                    </a:r>
                    <a:r>
                      <a:rPr lang="en-US" sz="1200" dirty="0" err="1">
                        <a:latin typeface="Symbol" pitchFamily="2" charset="2"/>
                      </a:rPr>
                      <a:t>Df</a:t>
                    </a:r>
                    <a:r>
                      <a:rPr lang="en-US" sz="1200" dirty="0"/>
                      <a:t>)</a:t>
                    </a: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937418-D6B8-6432-CF42-9720C90C1285}"/>
                    </a:ext>
                  </a:extLst>
                </p:cNvPr>
                <p:cNvSpPr txBox="1"/>
                <p:nvPr/>
              </p:nvSpPr>
              <p:spPr>
                <a:xfrm>
                  <a:off x="8723329" y="6048574"/>
                  <a:ext cx="9864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/>
                    <a:t>CentralityBin</a:t>
                  </a:r>
                  <a:endParaRPr lang="en-US" sz="1200" dirty="0"/>
                </a:p>
              </p:txBody>
            </p:sp>
          </p:grp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6E4C351-3EF3-7BD9-3395-8033F57F07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403724" y="5044170"/>
                <a:ext cx="337483" cy="1079945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BEA650-A36B-9AE1-3CD2-4D842F86A095}"/>
                  </a:ext>
                </a:extLst>
              </p:cNvPr>
              <p:cNvSpPr txBox="1"/>
              <p:nvPr/>
            </p:nvSpPr>
            <p:spPr>
              <a:xfrm>
                <a:off x="10728868" y="4977359"/>
                <a:ext cx="747320" cy="116955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/>
                  <a:t>UrQMD</a:t>
                </a:r>
                <a:endParaRPr lang="en-US" sz="1400" dirty="0"/>
              </a:p>
              <a:p>
                <a:r>
                  <a:rPr lang="en-US" sz="1400" dirty="0"/>
                  <a:t>AMPT</a:t>
                </a:r>
              </a:p>
              <a:p>
                <a:r>
                  <a:rPr lang="en-US" sz="1400" dirty="0"/>
                  <a:t>HIJING</a:t>
                </a:r>
              </a:p>
              <a:p>
                <a:r>
                  <a:rPr lang="en-US" sz="1400" dirty="0"/>
                  <a:t>SMASH</a:t>
                </a:r>
              </a:p>
              <a:p>
                <a:r>
                  <a:rPr lang="en-US" sz="1400" dirty="0"/>
                  <a:t>Data</a:t>
                </a: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75258EC-7522-334D-A870-023603FA75F3}"/>
                </a:ext>
              </a:extLst>
            </p:cNvPr>
            <p:cNvCxnSpPr/>
            <p:nvPr/>
          </p:nvCxnSpPr>
          <p:spPr>
            <a:xfrm>
              <a:off x="8449056" y="5348778"/>
              <a:ext cx="0" cy="1280160"/>
            </a:xfrm>
            <a:prstGeom prst="lin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3FA9EA0-4DF6-7C3A-BC2B-A7221BC1FA46}"/>
                </a:ext>
              </a:extLst>
            </p:cNvPr>
            <p:cNvCxnSpPr/>
            <p:nvPr/>
          </p:nvCxnSpPr>
          <p:spPr>
            <a:xfrm>
              <a:off x="6402280" y="6629126"/>
              <a:ext cx="2047248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495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993"/>
    </mc:Choice>
    <mc:Fallback xmlns="">
      <p:transition spd="slow" advTm="8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55718-F11C-D1C7-532A-5A7ECF91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02" y="261478"/>
            <a:ext cx="10515600" cy="626548"/>
          </a:xfr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/>
          <a:p>
            <a:pPr defTabSz="449833" hangingPunct="0">
              <a:lnSpc>
                <a:spcPct val="100000"/>
              </a:lnSpc>
              <a:spcBef>
                <a:spcPts val="0"/>
              </a:spcBef>
            </a:pPr>
            <a:r>
              <a:rPr lang="en-US" sz="3200" b="1" dirty="0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A0197-8CD8-0A10-1D55-F2B5E35E3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120" y="1341995"/>
            <a:ext cx="9111261" cy="424732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Introduction to heavy – ion collisions and the STAR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09CD0-9D95-74D3-B479-01B23A503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ECC869-BD72-5B06-4D47-9E5F7A8A0A4A}"/>
              </a:ext>
            </a:extLst>
          </p:cNvPr>
          <p:cNvSpPr txBox="1"/>
          <p:nvPr/>
        </p:nvSpPr>
        <p:spPr>
          <a:xfrm>
            <a:off x="1085120" y="1944272"/>
            <a:ext cx="6096000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Motivation and 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2553C-C14C-A01F-91B2-61A784509103}"/>
              </a:ext>
            </a:extLst>
          </p:cNvPr>
          <p:cNvSpPr txBox="1"/>
          <p:nvPr/>
        </p:nvSpPr>
        <p:spPr>
          <a:xfrm>
            <a:off x="1085120" y="2569941"/>
            <a:ext cx="6096000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Analysis Details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7542E2-F362-C6CD-1C1F-D2FB108ECB7E}"/>
              </a:ext>
            </a:extLst>
          </p:cNvPr>
          <p:cNvSpPr txBox="1"/>
          <p:nvPr/>
        </p:nvSpPr>
        <p:spPr>
          <a:xfrm>
            <a:off x="1085120" y="3183809"/>
            <a:ext cx="6096000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Two – particle Correlation 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FD714C-20CD-EC6A-4D83-58F437C48ADF}"/>
              </a:ext>
            </a:extLst>
          </p:cNvPr>
          <p:cNvSpPr txBox="1"/>
          <p:nvPr/>
        </p:nvSpPr>
        <p:spPr>
          <a:xfrm>
            <a:off x="1085120" y="3797677"/>
            <a:ext cx="6096000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Balance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4EB597-BDF9-A1D4-37BC-B31B88DCB43F}"/>
              </a:ext>
            </a:extLst>
          </p:cNvPr>
          <p:cNvSpPr txBox="1"/>
          <p:nvPr/>
        </p:nvSpPr>
        <p:spPr>
          <a:xfrm>
            <a:off x="1085120" y="4400282"/>
            <a:ext cx="6096000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Comparison of Data and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40BC54-0A78-DD86-1A43-ED1421F03948}"/>
              </a:ext>
            </a:extLst>
          </p:cNvPr>
          <p:cNvSpPr txBox="1"/>
          <p:nvPr/>
        </p:nvSpPr>
        <p:spPr>
          <a:xfrm>
            <a:off x="1085120" y="5024781"/>
            <a:ext cx="6096000" cy="424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1"/>
            <a:r>
              <a:rPr lang="en-US" dirty="0"/>
              <a:t>Summary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31872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10" grpId="0"/>
      <p:bldP spid="12" grpId="0"/>
      <p:bldP spid="14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5D7B9-214A-2136-0C3E-7D964A3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20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66B3E-8C52-0550-3DD3-3B60F299BDB1}"/>
              </a:ext>
            </a:extLst>
          </p:cNvPr>
          <p:cNvSpPr/>
          <p:nvPr/>
        </p:nvSpPr>
        <p:spPr>
          <a:xfrm>
            <a:off x="1018189" y="1377322"/>
            <a:ext cx="9265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showed charged hadron balance functions, B</a:t>
            </a:r>
            <a:r>
              <a:rPr lang="en-US" sz="2000" baseline="-25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222222"/>
                </a:solidFill>
                <a:latin typeface="Symbol" pitchFamily="2" charset="2"/>
              </a:rPr>
              <a:t>D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y, </a:t>
            </a:r>
            <a:r>
              <a:rPr lang="en-US" sz="2000" dirty="0" err="1">
                <a:solidFill>
                  <a:srgbClr val="222222"/>
                </a:solidFill>
                <a:latin typeface="Symbol" pitchFamily="2" charset="2"/>
              </a:rPr>
              <a:t>Df</a:t>
            </a:r>
            <a:r>
              <a:rPr 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), </a:t>
            </a: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200 GeV </a:t>
            </a:r>
            <a:r>
              <a:rPr lang="en-US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Au+Au</a:t>
            </a: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collisions measured by STAR, where all ingredients fully corrected and tested.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balance function integrals are significant only for </a:t>
            </a:r>
            <a:r>
              <a:rPr lang="en-US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pions</a:t>
            </a: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integrals are very weakly dependent on centrality at this beam energy.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UrQMD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, SMASH and HIJING reproduce the experimentally measured </a:t>
            </a:r>
            <a:r>
              <a:rPr lang="en-US" sz="2000" dirty="0">
                <a:latin typeface="Symbol" pitchFamily="2" charset="2"/>
                <a:cs typeface="Arial" panose="020B0604020202020204" pitchFamily="34" charset="0"/>
              </a:rPr>
              <a:t>pp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integrals.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AMPT integrals are too small but is closer to measured data in the case of KK.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2BE97-9A00-CA83-1494-C2A9A30C0FE8}"/>
              </a:ext>
            </a:extLst>
          </p:cNvPr>
          <p:cNvSpPr txBox="1"/>
          <p:nvPr/>
        </p:nvSpPr>
        <p:spPr>
          <a:xfrm>
            <a:off x="352697" y="320970"/>
            <a:ext cx="120044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Summary and outlook.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2882B-8BD6-2E2A-1004-9C225F6FB2E3}"/>
              </a:ext>
            </a:extLst>
          </p:cNvPr>
          <p:cNvSpPr txBox="1"/>
          <p:nvPr/>
        </p:nvSpPr>
        <p:spPr>
          <a:xfrm>
            <a:off x="1018189" y="3859358"/>
            <a:ext cx="892766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OUTLOOK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Presently calculating the systematic uncertainties at energies other than 200 GeV.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experimental data and embedding efficiencies are in hand for the entire BES-I program, allowing us to form the 3×3×8 matrix of balance functions for particle species and beam energy.</a:t>
            </a:r>
            <a:endParaRPr lang="en-US" sz="2000" b="0" i="0" u="none" strike="noStrike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09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95"/>
    </mc:Choice>
    <mc:Fallback xmlns="">
      <p:transition spd="slow" advTm="25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5D7B9-214A-2136-0C3E-7D964A3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9566B3E-8C52-0550-3DD3-3B60F299BDB1}"/>
                  </a:ext>
                </a:extLst>
              </p:cNvPr>
              <p:cNvSpPr/>
              <p:nvPr/>
            </p:nvSpPr>
            <p:spPr>
              <a:xfrm>
                <a:off x="536969" y="649612"/>
                <a:ext cx="10894748" cy="16143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Muon g-2 at FNAL – 2015 to 2019 (</a:t>
                </a:r>
                <a:r>
                  <a:rPr lang="en-US" b="1" dirty="0" err="1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PostDoc</a:t>
                </a:r>
                <a:r>
                  <a:rPr lang="en-US" b="1" dirty="0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Fellow)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Precisely finds anomalous magnetic moment of a muon 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𝑔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−2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) at 0.14 ppm.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Recent experimental average differs 4.2</a:t>
                </a:r>
                <a:r>
                  <a:rPr lang="en-US" dirty="0">
                    <a:solidFill>
                      <a:srgbClr val="222222"/>
                    </a:solidFill>
                    <a:latin typeface="Symbol" pitchFamily="2" charset="2"/>
                    <a:cs typeface="Calibri" panose="020F0502020204030204" pitchFamily="34" charset="0"/>
                  </a:rPr>
                  <a:t>s</a:t>
                </a: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Standard Model (SM) analyzing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10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events. 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found indirectly from decay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spectrum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𝜈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22222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𝜇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– which is measured using 24 calorimeters. Each calorimeter has 9x6 PbF</a:t>
                </a:r>
                <a:r>
                  <a:rPr lang="en-US" baseline="-25000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crystals, read-out by </a:t>
                </a:r>
                <a:r>
                  <a:rPr lang="en-US" dirty="0" err="1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SiPM</a:t>
                </a: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(Si Photo Multiplier)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9566B3E-8C52-0550-3DD3-3B60F299B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9" y="649612"/>
                <a:ext cx="10894748" cy="1614353"/>
              </a:xfrm>
              <a:prstGeom prst="rect">
                <a:avLst/>
              </a:prstGeom>
              <a:blipFill>
                <a:blip r:embed="rId2"/>
                <a:stretch>
                  <a:fillRect l="-466" t="-234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9A2BE97-9A00-CA83-1494-C2A9A30C0FE8}"/>
              </a:ext>
            </a:extLst>
          </p:cNvPr>
          <p:cNvSpPr txBox="1"/>
          <p:nvPr/>
        </p:nvSpPr>
        <p:spPr>
          <a:xfrm>
            <a:off x="46494" y="126392"/>
            <a:ext cx="120044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 Experience – overview of past experiments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97E424-2D86-B4E7-8E12-DAB8160E84EE}"/>
              </a:ext>
            </a:extLst>
          </p:cNvPr>
          <p:cNvSpPr txBox="1"/>
          <p:nvPr/>
        </p:nvSpPr>
        <p:spPr>
          <a:xfrm>
            <a:off x="-60493" y="5268903"/>
            <a:ext cx="10894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>
              <a:buSzPct val="60000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Worked on </a:t>
            </a:r>
            <a:r>
              <a:rPr lang="en-US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Laser Calibration System 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(right fig.) to calibrate and monitor these calorimeter:</a:t>
            </a:r>
          </a:p>
          <a:p>
            <a:pPr marL="1657350" lvl="3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Simulated the optimal conditions for best performance of  the calorimeters and  laser system.</a:t>
            </a:r>
          </a:p>
          <a:p>
            <a:pPr marL="1657350" lvl="3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Calibrating gains and monitored the gain fluctuations. </a:t>
            </a:r>
          </a:p>
          <a:p>
            <a:pPr marL="1657350" lvl="3" indent="-28575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Derived calibration constants and time references for the calorimeters.</a:t>
            </a:r>
          </a:p>
          <a:p>
            <a:pPr marL="1657350" lvl="3" indent="-285750">
              <a:buSzPct val="60000"/>
              <a:buFontTx/>
              <a:buChar char="-"/>
            </a:pPr>
            <a:endParaRPr lang="en-US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ABC035FE-318B-F828-0BA3-3B2F5FCF6F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855" y="2540964"/>
            <a:ext cx="4805397" cy="195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B8060F-2122-C333-0897-560AA0D01FEB}"/>
              </a:ext>
            </a:extLst>
          </p:cNvPr>
          <p:cNvSpPr txBox="1"/>
          <p:nvPr/>
        </p:nvSpPr>
        <p:spPr>
          <a:xfrm>
            <a:off x="3962400" y="4507925"/>
            <a:ext cx="2598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Pb</a:t>
            </a:r>
            <a:r>
              <a:rPr lang="en-US" baseline="-25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 crystals</a:t>
            </a:r>
            <a:endParaRPr lang="en-US" dirty="0"/>
          </a:p>
        </p:txBody>
      </p:sp>
      <p:pic>
        <p:nvPicPr>
          <p:cNvPr id="3073" name="Picture 1" descr="page6image2039738160">
            <a:extLst>
              <a:ext uri="{FF2B5EF4-FFF2-40B4-BE49-F238E27FC236}">
                <a16:creationId xmlns:a16="http://schemas.microsoft.com/office/drawing/2014/main" id="{66F4EF69-70EF-2945-26B4-EFB409E5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01047" y="2304097"/>
            <a:ext cx="46228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D32BDA-219E-F11F-6EC4-71C38DBC32CD}"/>
              </a:ext>
            </a:extLst>
          </p:cNvPr>
          <p:cNvSpPr txBox="1"/>
          <p:nvPr/>
        </p:nvSpPr>
        <p:spPr>
          <a:xfrm>
            <a:off x="1755855" y="4497862"/>
            <a:ext cx="2178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Photo Multiplier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95"/>
    </mc:Choice>
    <mc:Fallback xmlns="">
      <p:transition spd="slow" advTm="25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5D7B9-214A-2136-0C3E-7D964A3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2BE97-9A00-CA83-1494-C2A9A30C0FE8}"/>
              </a:ext>
            </a:extLst>
          </p:cNvPr>
          <p:cNvSpPr txBox="1"/>
          <p:nvPr/>
        </p:nvSpPr>
        <p:spPr>
          <a:xfrm>
            <a:off x="46494" y="168596"/>
            <a:ext cx="120044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 Experience – overview of past experiments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9B237-F847-B92D-C9ED-9E520AE989F8}"/>
              </a:ext>
            </a:extLst>
          </p:cNvPr>
          <p:cNvSpPr txBox="1"/>
          <p:nvPr/>
        </p:nvSpPr>
        <p:spPr>
          <a:xfrm>
            <a:off x="226443" y="5965179"/>
            <a:ext cx="303879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sz="2400" dirty="0"/>
              <a:t>Thank you!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502956-92C1-35A4-4E22-E96A33ECA756}"/>
                  </a:ext>
                </a:extLst>
              </p:cNvPr>
              <p:cNvSpPr/>
              <p:nvPr/>
            </p:nvSpPr>
            <p:spPr>
              <a:xfrm>
                <a:off x="622078" y="892821"/>
                <a:ext cx="1088529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KLOE2 at LNF (National Lab Frascati, Italy) – 2015 – 2016 (</a:t>
                </a:r>
                <a:r>
                  <a:rPr lang="en-US" b="1" dirty="0" err="1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PostDoc</a:t>
                </a:r>
                <a:r>
                  <a:rPr lang="en-US" b="1" dirty="0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Fellow)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K LOngExperiment2: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22222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collider experiment at </a:t>
                </a:r>
                <a:r>
                  <a:rPr lang="en-US" dirty="0">
                    <a:solidFill>
                      <a:srgbClr val="222222"/>
                    </a:solidFill>
                    <a:latin typeface="Symbol" pitchFamily="2" charset="2"/>
                    <a:cs typeface="Calibri" panose="020F0502020204030204" pitchFamily="34" charset="0"/>
                  </a:rPr>
                  <a:t>f</a:t>
                </a: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– meson center of mass energy (1.02 GeV) at </a:t>
                </a:r>
                <a:r>
                  <a:rPr lang="en-US" dirty="0" err="1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</a:t>
                </a:r>
                <a:r>
                  <a:rPr lang="en-US" dirty="0" err="1">
                    <a:solidFill>
                      <a:srgbClr val="222222"/>
                    </a:solidFill>
                    <a:latin typeface="Symbol" pitchFamily="2" charset="2"/>
                    <a:cs typeface="Calibri" panose="020F0502020204030204" pitchFamily="34" charset="0"/>
                  </a:rPr>
                  <a:t>f</a:t>
                </a:r>
                <a:r>
                  <a:rPr lang="en-US" dirty="0" err="1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</a:t>
                </a: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effectLst/>
                    <a:latin typeface="CMR10"/>
                  </a:rPr>
                  <a:t>Very precise for CP, T and CPT symmetry tests. Used to study SM dynamics, dark matter mediators etc.</a:t>
                </a:r>
                <a:endParaRPr lang="en-US" dirty="0"/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/>
                  <a:t>Performed time and energy calibrations of the QCALT (Quadrupole Calorimeters).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9502956-92C1-35A4-4E22-E96A33ECA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78" y="892821"/>
                <a:ext cx="10885293" cy="1477328"/>
              </a:xfrm>
              <a:prstGeom prst="rect">
                <a:avLst/>
              </a:prstGeom>
              <a:blipFill>
                <a:blip r:embed="rId2"/>
                <a:stretch>
                  <a:fillRect l="-349" t="-1709" r="-116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5A58B5-FC63-48F2-1D40-09B9687F0349}"/>
                  </a:ext>
                </a:extLst>
              </p:cNvPr>
              <p:cNvSpPr/>
              <p:nvPr/>
            </p:nvSpPr>
            <p:spPr>
              <a:xfrm>
                <a:off x="545094" y="2526545"/>
                <a:ext cx="11101812" cy="34386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MuSun Experiment at PSI – 2010 – 2015 (PhD candidate)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Muon capture rate in deuterium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- calibrate a model independent Low Energy Constant (LEC) of any 2-nucleon weak interactions. The </a:t>
                </a:r>
                <a:r>
                  <a:rPr lang="en-US" dirty="0">
                    <a:solidFill>
                      <a:srgbClr val="222222"/>
                    </a:solidFill>
                    <a:latin typeface="Symbol" pitchFamily="2" charset="2"/>
                    <a:cs typeface="Calibri" panose="020F0502020204030204" pitchFamily="34" charset="0"/>
                  </a:rPr>
                  <a:t>m</a:t>
                </a: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– capture reaction here: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sub>
                    </m:sSub>
                  </m:oMath>
                </a14:m>
                <a:endParaRPr lang="el-GR" dirty="0"/>
              </a:p>
              <a:p>
                <a:pPr lvl="4">
                  <a:buSzPct val="60000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                                                    Neutrons emitted – capture neutrons. 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Neutrons emitted from the fusion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molecules to He – fusion neutrons which act as a catalyst in the reaction: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d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𝑑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→</m:t>
                        </m:r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 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𝐻𝑒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+</m:t>
                    </m:r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i="1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22222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1200150" lvl="2" indent="-285750">
                  <a:buSzPct val="60000"/>
                  <a:buFont typeface="Courier New" panose="02070309020205020404" pitchFamily="49" charset="0"/>
                  <a:buChar char="o"/>
                </a:pPr>
                <a:r>
                  <a:rPr lang="en-US" dirty="0">
                    <a:solidFill>
                      <a:srgbClr val="22222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Performed the following for these capture neutrons and (Muon Catalyzed Fusion) MCF neutrons:</a:t>
                </a:r>
              </a:p>
              <a:p>
                <a:pPr marL="1657350" lvl="3" indent="-28575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eXGyrePagella"/>
                  </a:rPr>
                  <a:t>Neutron detector testing, installation, calibration, analysis and software development. </a:t>
                </a:r>
                <a:endParaRPr lang="en-US" dirty="0">
                  <a:effectLst/>
                </a:endParaRPr>
              </a:p>
              <a:p>
                <a:pPr marL="1657350" lvl="3" indent="-28575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eXGyrePagella"/>
                  </a:rPr>
                  <a:t>Developed Pulse Shape Discrimination (PSD) techniques to distinguish neutrons from gamma rays. </a:t>
                </a:r>
                <a:endParaRPr lang="en-US" dirty="0">
                  <a:effectLst/>
                </a:endParaRPr>
              </a:p>
              <a:p>
                <a:pPr marL="1657350" lvl="3" indent="-28575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eXGyrePagella"/>
                  </a:rPr>
                  <a:t>Fitted neutron lifetime spectrum.</a:t>
                </a:r>
                <a:endParaRPr lang="en-US" dirty="0">
                  <a:effectLst/>
                </a:endParaRPr>
              </a:p>
              <a:p>
                <a:pPr marL="1657350" lvl="3" indent="-28575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TeXGyrePagella"/>
                  </a:rPr>
                  <a:t>Analytically solutions to find the population of muons in MCF.</a:t>
                </a:r>
                <a:endParaRPr lang="en-US" dirty="0">
                  <a:effectLst/>
                </a:endParaRPr>
              </a:p>
              <a:p>
                <a:pPr marL="1657350" lvl="3" indent="-285750">
                  <a:buSzPct val="100000"/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5A58B5-FC63-48F2-1D40-09B9687F0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94" y="2526545"/>
                <a:ext cx="11101812" cy="3438634"/>
              </a:xfrm>
              <a:prstGeom prst="rect">
                <a:avLst/>
              </a:prstGeom>
              <a:blipFill>
                <a:blip r:embed="rId3"/>
                <a:stretch>
                  <a:fillRect l="-457" t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95"/>
    </mc:Choice>
    <mc:Fallback xmlns="">
      <p:transition spd="slow" advTm="2561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05D7B9-214A-2136-0C3E-7D964A32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E401FD-CCA1-CBE8-3C4B-1D4EDFB7B4C0}"/>
              </a:ext>
            </a:extLst>
          </p:cNvPr>
          <p:cNvSpPr txBox="1"/>
          <p:nvPr/>
        </p:nvSpPr>
        <p:spPr>
          <a:xfrm>
            <a:off x="0" y="2581061"/>
            <a:ext cx="1219200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/>
            <a:r>
              <a:rPr lang="en-US" sz="6600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67415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95"/>
    </mc:Choice>
    <mc:Fallback xmlns="">
      <p:transition spd="slow" advTm="25619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47BFD-192F-09B9-AA5D-0512F0E9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13747-4252-564E-A9F8-5C854B9EE90D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5" name="Picture 1" descr="page17image37967136">
            <a:extLst>
              <a:ext uri="{FF2B5EF4-FFF2-40B4-BE49-F238E27FC236}">
                <a16:creationId xmlns:a16="http://schemas.microsoft.com/office/drawing/2014/main" id="{2033CD27-DE0E-6DF3-3D2F-F5D62701E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4441" y="669196"/>
            <a:ext cx="5670423" cy="568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B0049F-8DC2-F2A2-745C-AD0DBB92DB1B}"/>
              </a:ext>
            </a:extLst>
          </p:cNvPr>
          <p:cNvSpPr txBox="1"/>
          <p:nvPr/>
        </p:nvSpPr>
        <p:spPr>
          <a:xfrm>
            <a:off x="187470" y="106545"/>
            <a:ext cx="12169422" cy="553998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Phase diagram of Nuclear Matter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F7831-2A70-8C4D-1872-B1D9058B1836}"/>
              </a:ext>
            </a:extLst>
          </p:cNvPr>
          <p:cNvSpPr txBox="1"/>
          <p:nvPr/>
        </p:nvSpPr>
        <p:spPr>
          <a:xfrm>
            <a:off x="948128" y="1102175"/>
            <a:ext cx="3997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Physical systems undergo phase transitions when external parameters such as the temperature (T) or baryon chemical potential (𝛍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) are varied. </a:t>
            </a:r>
          </a:p>
          <a:p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QCD phase diagram studied by varying the 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collision energies </a:t>
            </a:r>
            <a:r>
              <a:rPr lang="en-US" dirty="0">
                <a:solidFill>
                  <a:srgbClr val="21212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heavy-ion collision experiments. </a:t>
            </a:r>
          </a:p>
          <a:p>
            <a:endParaRPr 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From theoretical calculations: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low 𝛍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phase transition is crossover.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 higher 𝛍</a:t>
            </a:r>
            <a:r>
              <a:rPr lang="en-US" baseline="-25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it is expected that there is a critical point beyond which the phase transition is of first order. </a:t>
            </a:r>
          </a:p>
        </p:txBody>
      </p:sp>
    </p:spTree>
    <p:extLst>
      <p:ext uri="{BB962C8B-B14F-4D97-AF65-F5344CB8AC3E}">
        <p14:creationId xmlns:p14="http://schemas.microsoft.com/office/powerpoint/2010/main" val="407360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page6image1738798784">
            <a:extLst>
              <a:ext uri="{FF2B5EF4-FFF2-40B4-BE49-F238E27FC236}">
                <a16:creationId xmlns:a16="http://schemas.microsoft.com/office/drawing/2014/main" id="{687D16A0-FF80-C334-7A58-C5D1FB92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6418" y="4291689"/>
            <a:ext cx="2872253" cy="189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CC058-CCF3-C940-A1F3-FA8BF6A9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2975" y="6377235"/>
            <a:ext cx="2743200" cy="365125"/>
          </a:xfrm>
        </p:spPr>
        <p:txBody>
          <a:bodyPr/>
          <a:lstStyle/>
          <a:p>
            <a:fld id="{8873F185-CD48-974E-8A99-81701D9D86B2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900E-1240-8747-90E5-44AFD1875216}"/>
              </a:ext>
            </a:extLst>
          </p:cNvPr>
          <p:cNvSpPr txBox="1"/>
          <p:nvPr/>
        </p:nvSpPr>
        <p:spPr>
          <a:xfrm>
            <a:off x="22578" y="17900"/>
            <a:ext cx="12169422" cy="553998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Analysis Details – Particle Densities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C12C2E-FB09-CAEF-9639-2BDDDD1A8EA0}"/>
                  </a:ext>
                </a:extLst>
              </p:cNvPr>
              <p:cNvSpPr/>
              <p:nvPr/>
            </p:nvSpPr>
            <p:spPr>
              <a:xfrm>
                <a:off x="931822" y="607930"/>
                <a:ext cx="10834353" cy="663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 count pairs with particles ‘a’ and ‘b’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b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are the single particle densities of species ‘a’ and ‘b’.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C12C2E-FB09-CAEF-9639-2BDDDD1A8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22" y="607930"/>
                <a:ext cx="10834353" cy="663771"/>
              </a:xfrm>
              <a:prstGeom prst="rect">
                <a:avLst/>
              </a:prstGeom>
              <a:blipFill>
                <a:blip r:embed="rId4"/>
                <a:stretch>
                  <a:fillRect l="-468" t="-566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BF7EB84-B368-04F5-302F-FBCAC787A868}"/>
              </a:ext>
            </a:extLst>
          </p:cNvPr>
          <p:cNvSpPr/>
          <p:nvPr/>
        </p:nvSpPr>
        <p:spPr>
          <a:xfrm>
            <a:off x="5805632" y="1594778"/>
            <a:ext cx="5433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each event with N tracks in the acceptance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748535-D780-F928-F90E-5295853281B2}"/>
              </a:ext>
            </a:extLst>
          </p:cNvPr>
          <p:cNvSpPr txBox="1"/>
          <p:nvPr/>
        </p:nvSpPr>
        <p:spPr>
          <a:xfrm>
            <a:off x="5789474" y="1261176"/>
            <a:ext cx="428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Forming the densities (</a:t>
            </a:r>
            <a:r>
              <a:rPr lang="en-US" b="1" dirty="0">
                <a:latin typeface="Symbol" pitchFamily="2" charset="2"/>
              </a:rPr>
              <a:t>r</a:t>
            </a:r>
            <a:r>
              <a:rPr lang="en-US" b="1" baseline="-25000" dirty="0"/>
              <a:t>2</a:t>
            </a:r>
            <a:r>
              <a:rPr lang="en-US" b="1" dirty="0"/>
              <a:t> – counting pairs):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CBC7B9-9B57-7B8F-1568-140F3BA2A804}"/>
              </a:ext>
            </a:extLst>
          </p:cNvPr>
          <p:cNvSpPr/>
          <p:nvPr/>
        </p:nvSpPr>
        <p:spPr>
          <a:xfrm>
            <a:off x="957037" y="1444019"/>
            <a:ext cx="2372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Symbol" pitchFamily="2" charset="2"/>
              </a:rPr>
              <a:t>r</a:t>
            </a:r>
            <a:r>
              <a:rPr lang="en-US" b="1" baseline="-25000" dirty="0">
                <a:latin typeface="Symbol" pitchFamily="2" charset="2"/>
              </a:rPr>
              <a:t>1</a:t>
            </a:r>
            <a:r>
              <a:rPr lang="en-US" b="1" dirty="0"/>
              <a:t> – counting particles: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5BBBED-A8B0-AFC8-EF07-B3182AE141E6}"/>
              </a:ext>
            </a:extLst>
          </p:cNvPr>
          <p:cNvGrpSpPr/>
          <p:nvPr/>
        </p:nvGrpSpPr>
        <p:grpSpPr>
          <a:xfrm>
            <a:off x="488737" y="1821540"/>
            <a:ext cx="6096000" cy="1211074"/>
            <a:chOff x="5752572" y="2048134"/>
            <a:chExt cx="6096000" cy="12110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B6BEA20-ADA8-D563-8B7B-4FD6E2E65E9E}"/>
                    </a:ext>
                  </a:extLst>
                </p:cNvPr>
                <p:cNvSpPr/>
                <p:nvPr/>
              </p:nvSpPr>
              <p:spPr>
                <a:xfrm>
                  <a:off x="5752572" y="2048134"/>
                  <a:ext cx="6096000" cy="106086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1"/>
                  <a:r>
                    <a:rPr lang="en-US" dirty="0">
                      <a:solidFill>
                        <a:schemeClr val="bg2">
                          <a:lumMod val="2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Loop over N tracks in the acceptance</a:t>
                  </a:r>
                </a:p>
                <a:p>
                  <a:pPr lvl="2"/>
                  <a:r>
                    <a:rPr 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Symbol" pitchFamily="2" charset="2"/>
                      <a:cs typeface="Calibri" panose="020F0502020204030204" pitchFamily="34" charset="0"/>
                    </a:rPr>
                    <a:t>r</a:t>
                  </a:r>
                  <a:r>
                    <a:rPr lang="en-US" sz="2000" b="1" baseline="-25000" dirty="0">
                      <a:solidFill>
                        <a:schemeClr val="bg2">
                          <a:lumMod val="2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(y)</a:t>
                  </a:r>
                  <a:r>
                    <a:rPr 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Calibri" panose="020F0502020204030204" pitchFamily="34" charset="0"/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</m:oMath>
                  </a14:m>
                  <a:r>
                    <a:rPr lang="en-US" b="1" dirty="0">
                      <a:solidFill>
                        <a:schemeClr val="bg2">
                          <a:lumMod val="2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Fill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weight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=1.0/</m:t>
                          </m:r>
                          <m:r>
                            <a:rPr lang="en-US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𝛆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b>
                                  </m:sSub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a14:m>
                  <a:endPara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lvl="1"/>
                  <a:r>
                    <a:rPr lang="en-US" dirty="0">
                      <a:solidFill>
                        <a:schemeClr val="bg2">
                          <a:lumMod val="2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end loop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B6BEA20-ADA8-D563-8B7B-4FD6E2E65E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572" y="2048134"/>
                  <a:ext cx="6096000" cy="1060868"/>
                </a:xfrm>
                <a:prstGeom prst="rect">
                  <a:avLst/>
                </a:prstGeom>
                <a:blipFill>
                  <a:blip r:embed="rId5"/>
                  <a:stretch>
                    <a:fillRect t="-2353" b="-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E14128-3D0F-0840-6B08-007B3C606E80}"/>
                </a:ext>
              </a:extLst>
            </p:cNvPr>
            <p:cNvSpPr/>
            <p:nvPr/>
          </p:nvSpPr>
          <p:spPr>
            <a:xfrm>
              <a:off x="6250253" y="2059712"/>
              <a:ext cx="5100637" cy="11994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0493F-9B43-A4A6-58F1-30445BCE4039}"/>
              </a:ext>
            </a:extLst>
          </p:cNvPr>
          <p:cNvSpPr/>
          <p:nvPr/>
        </p:nvSpPr>
        <p:spPr>
          <a:xfrm>
            <a:off x="170933" y="1735162"/>
            <a:ext cx="6681181" cy="238863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E8A58D-14B4-E302-80F3-7994D762CB41}"/>
                  </a:ext>
                </a:extLst>
              </p:cNvPr>
              <p:cNvSpPr/>
              <p:nvPr/>
            </p:nvSpPr>
            <p:spPr>
              <a:xfrm>
                <a:off x="943394" y="3168900"/>
                <a:ext cx="4735049" cy="6930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𝛆</m:t>
                    </m:r>
                    <m:d>
                      <m:d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b>
                            </m:sSub>
                          </m:e>
                          <m:sub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the single-particle efficiency obtained from embedding.  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7E8A58D-14B4-E302-80F3-7994D762C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394" y="3168900"/>
                <a:ext cx="4735049" cy="693010"/>
              </a:xfrm>
              <a:prstGeom prst="rect">
                <a:avLst/>
              </a:prstGeom>
              <a:blipFill>
                <a:blip r:embed="rId6"/>
                <a:stretch>
                  <a:fillRect l="-107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393CE0-FF39-F0CE-1FAE-6211885667CE}"/>
                  </a:ext>
                </a:extLst>
              </p:cNvPr>
              <p:cNvSpPr/>
              <p:nvPr/>
            </p:nvSpPr>
            <p:spPr>
              <a:xfrm>
                <a:off x="5805632" y="2233163"/>
                <a:ext cx="6215435" cy="1685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j-loop over tracks in this event </a:t>
                </a:r>
              </a:p>
              <a:p>
                <a:pPr lvl="2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(</a:t>
                </a:r>
                <a:r>
                  <a:rPr lang="en-US" dirty="0" err="1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==j) continue</a:t>
                </a:r>
              </a:p>
              <a:p>
                <a:pPr lvl="2"/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dy = y[</a:t>
                </a:r>
                <a:r>
                  <a:rPr lang="en-US" b="1" dirty="0" err="1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] - y[j];      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𝛟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𝛟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</a:t>
                </a:r>
                <a:r>
                  <a:rPr lang="en-US" b="1" dirty="0" err="1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] –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𝛟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[j];</a:t>
                </a:r>
                <a:endPara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/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Symbol" pitchFamily="2" charset="2"/>
                    <a:cs typeface="Calibri" panose="020F0502020204030204" pitchFamily="34" charset="0"/>
                  </a:rPr>
                  <a:t>r</a:t>
                </a:r>
                <a:r>
                  <a:rPr lang="en-US" b="1" baseline="-25000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Fill(dy,dphi,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𝒚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[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𝒊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]</m:t>
                            </m:r>
                            <m:r>
                              <a:rPr lang="en-US" sz="2000" b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𝝓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[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𝒊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]</m:t>
                            </m:r>
                            <m:r>
                              <a:rPr lang="en-US" sz="2000" b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𝑻</m:t>
                                </m:r>
                              </m:sub>
                            </m:sSub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[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𝒊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] </m:t>
                            </m:r>
                          </m:e>
                        </m:d>
                        <m:r>
                          <a:rPr lang="en-US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∗</m:t>
                        </m:r>
                        <m:r>
                          <a:rPr lang="en-US" sz="2000" b="1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Menlo" panose="020B0609030804020204" pitchFamily="49" charset="0"/>
                          </a:rPr>
                          <m:t>𝛆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𝒚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𝒋</m:t>
                                </m:r>
                              </m:e>
                            </m:d>
                            <m:r>
                              <a:rPr lang="en-US" sz="2000" b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,</m:t>
                            </m:r>
                            <m:r>
                              <a:rPr lang="en-US" sz="2000" b="1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𝝓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𝐣</m:t>
                                </m:r>
                              </m:e>
                            </m:d>
                            <m:r>
                              <a:rPr lang="en-US" sz="2000" b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Menlo" panose="020B0609030804020204" pitchFamily="49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𝒑</m:t>
                                </m:r>
                              </m:e>
                              <m:sub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𝑻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1" i="1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Menlo" panose="020B0609030804020204" pitchFamily="49" charset="0"/>
                                  </a:rPr>
                                  <m:t>𝒋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2000" b="1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enlo" panose="020B0609030804020204" pitchFamily="49" charset="0"/>
                      </a:rPr>
                      <m:t>)</m:t>
                    </m:r>
                  </m:oMath>
                </a14:m>
                <a:endParaRPr lang="en-US" b="1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6393CE0-FF39-F0CE-1FAE-621188566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632" y="2233163"/>
                <a:ext cx="6215435" cy="1685333"/>
              </a:xfrm>
              <a:prstGeom prst="rect">
                <a:avLst/>
              </a:prstGeom>
              <a:blipFill>
                <a:blip r:embed="rId7"/>
                <a:stretch>
                  <a:fillRect t="-1493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12DFF68-349F-7AFA-C867-1FE001BD437E}"/>
              </a:ext>
            </a:extLst>
          </p:cNvPr>
          <p:cNvSpPr/>
          <p:nvPr/>
        </p:nvSpPr>
        <p:spPr>
          <a:xfrm>
            <a:off x="5830814" y="3928104"/>
            <a:ext cx="5417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processing N events,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Symbol" pitchFamily="2" charset="2"/>
                <a:cs typeface="Calibri" panose="020F0502020204030204" pitchFamily="34" charset="0"/>
              </a:rPr>
              <a:t>r</a:t>
            </a:r>
            <a:r>
              <a:rPr lang="en-US" b="1" baseline="-25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/= 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Nevents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CAE56F-9A7A-B7EF-53CE-6BE7B9D6D805}"/>
              </a:ext>
            </a:extLst>
          </p:cNvPr>
          <p:cNvSpPr/>
          <p:nvPr/>
        </p:nvSpPr>
        <p:spPr>
          <a:xfrm>
            <a:off x="6255732" y="1861983"/>
            <a:ext cx="4259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-loop over tracks in this event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281059-A71B-C046-9CC2-82AFD6E59905}"/>
              </a:ext>
            </a:extLst>
          </p:cNvPr>
          <p:cNvSpPr/>
          <p:nvPr/>
        </p:nvSpPr>
        <p:spPr>
          <a:xfrm>
            <a:off x="4188773" y="4711035"/>
            <a:ext cx="705084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types of pair cuts can be applied in the pair loop above: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Calibri" panose="020F0502020204030204" pitchFamily="34" charset="0"/>
              </a:rPr>
              <a:t>M</a:t>
            </a:r>
            <a:r>
              <a:rPr lang="en-US" b="1" baseline="-25000" dirty="0" err="1">
                <a:latin typeface="Calibri" panose="020F0502020204030204" pitchFamily="34" charset="0"/>
              </a:rPr>
              <a:t>inv</a:t>
            </a:r>
            <a:r>
              <a:rPr lang="en-US" b="1" dirty="0">
                <a:latin typeface="Calibri" panose="020F0502020204030204" pitchFamily="34" charset="0"/>
              </a:rPr>
              <a:t>: </a:t>
            </a:r>
            <a:r>
              <a:rPr lang="en-US" dirty="0">
                <a:latin typeface="Calibri" panose="020F0502020204030204" pitchFamily="34" charset="0"/>
              </a:rPr>
              <a:t>rejects pairs </a:t>
            </a:r>
            <a:r>
              <a:rPr lang="en-US" dirty="0">
                <a:latin typeface="CambriaMath"/>
              </a:rPr>
              <a:t>from </a:t>
            </a:r>
            <a:r>
              <a:rPr lang="el-GR" dirty="0">
                <a:latin typeface="CambriaMath"/>
              </a:rPr>
              <a:t>φ</a:t>
            </a:r>
            <a:r>
              <a:rPr lang="el-GR" dirty="0">
                <a:latin typeface="Calibri" panose="020F0502020204030204" pitchFamily="34" charset="0"/>
              </a:rPr>
              <a:t>, </a:t>
            </a:r>
            <a:r>
              <a:rPr lang="en-US" dirty="0">
                <a:latin typeface="CambriaMath"/>
              </a:rPr>
              <a:t>K</a:t>
            </a:r>
            <a:r>
              <a:rPr lang="en-US" baseline="-25000" dirty="0">
                <a:latin typeface="CambriaMath"/>
              </a:rPr>
              <a:t>S</a:t>
            </a:r>
            <a:r>
              <a:rPr lang="en-US" dirty="0">
                <a:latin typeface="Calibri" panose="020F0502020204030204" pitchFamily="34" charset="0"/>
              </a:rPr>
              <a:t>, and </a:t>
            </a:r>
            <a:r>
              <a:rPr lang="el-GR" dirty="0">
                <a:latin typeface="CambriaMath"/>
              </a:rPr>
              <a:t>Λ </a:t>
            </a:r>
            <a:r>
              <a:rPr lang="en-US" dirty="0">
                <a:latin typeface="CambriaMath"/>
              </a:rPr>
              <a:t>(and antiparticle) </a:t>
            </a:r>
            <a:r>
              <a:rPr lang="en-US" dirty="0">
                <a:latin typeface="Calibri" panose="020F0502020204030204" pitchFamily="34" charset="0"/>
              </a:rPr>
              <a:t>decays using cuts on pair invariant mass (</a:t>
            </a:r>
            <a:r>
              <a:rPr lang="en-US" u="sng" dirty="0">
                <a:latin typeface="Calibri" panose="020F0502020204030204" pitchFamily="34" charset="0"/>
              </a:rPr>
              <a:t>+</a:t>
            </a:r>
            <a:r>
              <a:rPr lang="en-US" dirty="0">
                <a:latin typeface="Calibri" panose="020F0502020204030204" pitchFamily="34" charset="0"/>
              </a:rPr>
              <a:t>10 MeV).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" panose="020F0502020204030204" pitchFamily="34" charset="0"/>
              </a:rPr>
              <a:t>Q cut: 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rejects pairs with values of the Lorentz-invariant-relative momentum (Q) &lt; 150 MeV. Removes all </a:t>
            </a:r>
            <a:r>
              <a:rPr lang="en-US" dirty="0" err="1">
                <a:solidFill>
                  <a:srgbClr val="212121"/>
                </a:solidFill>
                <a:latin typeface="Calibri" panose="020F0502020204030204" pitchFamily="34" charset="0"/>
              </a:rPr>
              <a:t>femtoscopic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</a:rPr>
              <a:t> correlations. </a:t>
            </a:r>
            <a:r>
              <a:rPr lang="en-US" dirty="0">
                <a:latin typeface="Calibri" panose="020F0502020204030204" pitchFamily="34" charset="0"/>
              </a:rPr>
              <a:t>STAR, Phys. Rev. C 101, 014916 (2020). 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D92F60-BF1A-6BD0-CE27-B106D5B47DBB}"/>
                  </a:ext>
                </a:extLst>
              </p:cNvPr>
              <p:cNvSpPr txBox="1"/>
              <p:nvPr/>
            </p:nvSpPr>
            <p:spPr>
              <a:xfrm>
                <a:off x="488736" y="2800893"/>
                <a:ext cx="5100637" cy="372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after processing N events,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𝛒</m:t>
                        </m:r>
                      </m:e>
                      <m:sub>
                        <m:r>
                          <a:rPr lang="en-US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/=</a:t>
                </a: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Nevents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D92F60-BF1A-6BD0-CE27-B106D5B4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" y="2800893"/>
                <a:ext cx="5100637" cy="372338"/>
              </a:xfrm>
              <a:prstGeom prst="rect">
                <a:avLst/>
              </a:prstGeom>
              <a:blipFill>
                <a:blip r:embed="rId8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3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62"/>
    </mc:Choice>
    <mc:Fallback xmlns="">
      <p:transition spd="slow" advTm="152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3" grpId="0"/>
      <p:bldP spid="7" grpId="0"/>
      <p:bldP spid="10" grpId="0"/>
      <p:bldP spid="14" grpId="0"/>
      <p:bldP spid="4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CC058-CCF3-C940-A1F3-FA8BF6A9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131" y="6348244"/>
            <a:ext cx="2743200" cy="365125"/>
          </a:xfrm>
        </p:spPr>
        <p:txBody>
          <a:bodyPr/>
          <a:lstStyle/>
          <a:p>
            <a:fld id="{8873F185-CD48-974E-8A99-81701D9D86B2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900E-1240-8747-90E5-44AFD1875216}"/>
              </a:ext>
            </a:extLst>
          </p:cNvPr>
          <p:cNvSpPr txBox="1"/>
          <p:nvPr/>
        </p:nvSpPr>
        <p:spPr>
          <a:xfrm>
            <a:off x="22578" y="184847"/>
            <a:ext cx="12169422" cy="553998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Analysis Details – Mixing vs.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F7EB84-B368-04F5-302F-FBCAC787A868}"/>
                  </a:ext>
                </a:extLst>
              </p:cNvPr>
              <p:cNvSpPr/>
              <p:nvPr/>
            </p:nvSpPr>
            <p:spPr>
              <a:xfrm>
                <a:off x="5213802" y="1030163"/>
                <a:ext cx="5433989" cy="411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Denominator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formed by </a:t>
                </a:r>
                <a:r>
                  <a:rPr lang="en-US" dirty="0">
                    <a:solidFill>
                      <a:srgbClr val="1403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mixing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convolution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F7EB84-B368-04F5-302F-FBCAC787A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802" y="1030163"/>
                <a:ext cx="5433989" cy="411138"/>
              </a:xfrm>
              <a:prstGeom prst="rect">
                <a:avLst/>
              </a:prstGeom>
              <a:blipFill>
                <a:blip r:embed="rId3"/>
                <a:stretch>
                  <a:fillRect l="-932" r="-466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2CE8F9-5A02-FC5E-BE7D-ABB06985E36F}"/>
                  </a:ext>
                </a:extLst>
              </p:cNvPr>
              <p:cNvSpPr/>
              <p:nvPr/>
            </p:nvSpPr>
            <p:spPr>
              <a:xfrm>
                <a:off x="488736" y="942877"/>
                <a:ext cx="3598228" cy="707245"/>
              </a:xfrm>
              <a:prstGeom prst="rect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Δy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Δϕ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Δy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Δϕ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Δy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Δϕ</m:t>
                              </m:r>
                            </m:e>
                          </m:d>
                        </m:den>
                      </m:f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B2CE8F9-5A02-FC5E-BE7D-ABB06985E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36" y="942877"/>
                <a:ext cx="3598228" cy="707245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>
            <a:extLst>
              <a:ext uri="{FF2B5EF4-FFF2-40B4-BE49-F238E27FC236}">
                <a16:creationId xmlns:a16="http://schemas.microsoft.com/office/drawing/2014/main" id="{C3C0F31B-523E-E2F7-D6A3-F8FCE7200E53}"/>
              </a:ext>
            </a:extLst>
          </p:cNvPr>
          <p:cNvGrpSpPr/>
          <p:nvPr/>
        </p:nvGrpSpPr>
        <p:grpSpPr>
          <a:xfrm>
            <a:off x="273688" y="1906376"/>
            <a:ext cx="5867742" cy="1787189"/>
            <a:chOff x="378759" y="1415770"/>
            <a:chExt cx="5867742" cy="17871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748535-D780-F928-F90E-5295853281B2}"/>
                </a:ext>
              </a:extLst>
            </p:cNvPr>
            <p:cNvSpPr txBox="1"/>
            <p:nvPr/>
          </p:nvSpPr>
          <p:spPr>
            <a:xfrm>
              <a:off x="2051673" y="1513275"/>
              <a:ext cx="2098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432FF"/>
                  </a:solidFill>
                </a:rPr>
                <a:t>Mixing with </a:t>
              </a:r>
              <a:r>
                <a:rPr lang="en-US" b="1" dirty="0" err="1">
                  <a:solidFill>
                    <a:srgbClr val="0432FF"/>
                  </a:solidFill>
                </a:rPr>
                <a:t>N</a:t>
              </a:r>
              <a:r>
                <a:rPr lang="en-US" b="1" baseline="-25000" dirty="0" err="1">
                  <a:solidFill>
                    <a:srgbClr val="0432FF"/>
                  </a:solidFill>
                </a:rPr>
                <a:t>mix</a:t>
              </a:r>
              <a:r>
                <a:rPr lang="en-US" b="1" dirty="0">
                  <a:solidFill>
                    <a:srgbClr val="0432FF"/>
                  </a:solidFill>
                </a:rPr>
                <a:t> = 5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CAE56F-9A7A-B7EF-53CE-6BE7B9D6D805}"/>
                </a:ext>
              </a:extLst>
            </p:cNvPr>
            <p:cNvSpPr/>
            <p:nvPr/>
          </p:nvSpPr>
          <p:spPr>
            <a:xfrm>
              <a:off x="1119564" y="1934922"/>
              <a:ext cx="510868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i-th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particle event ids = {1, 2, 3, ………,N}   </a:t>
              </a:r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514983-867E-BAF1-2FC5-7A34FF93DDA2}"/>
                </a:ext>
              </a:extLst>
            </p:cNvPr>
            <p:cNvSpPr/>
            <p:nvPr/>
          </p:nvSpPr>
          <p:spPr>
            <a:xfrm>
              <a:off x="414986" y="2491573"/>
              <a:ext cx="583151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j-</a:t>
              </a:r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particle event ids = {1, 2, 3, 4, 5,    6, 7,8,9,10,………,N}   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490C4B-6CFE-C6AA-34EB-BDC1D1F47F41}"/>
                </a:ext>
              </a:extLst>
            </p:cNvPr>
            <p:cNvSpPr/>
            <p:nvPr/>
          </p:nvSpPr>
          <p:spPr>
            <a:xfrm>
              <a:off x="2780861" y="2491573"/>
              <a:ext cx="1073123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7C136DE-5FB0-716A-6EBA-A3FAE4B9334E}"/>
                </a:ext>
              </a:extLst>
            </p:cNvPr>
            <p:cNvSpPr/>
            <p:nvPr/>
          </p:nvSpPr>
          <p:spPr>
            <a:xfrm>
              <a:off x="3980102" y="2501968"/>
              <a:ext cx="1073123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A91EFA3-78BF-D024-331B-52F4CA308B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998" y="2211921"/>
              <a:ext cx="448213" cy="27965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A6E61F1-279C-4AC2-2256-C197955E8666}"/>
                </a:ext>
              </a:extLst>
            </p:cNvPr>
            <p:cNvCxnSpPr/>
            <p:nvPr/>
          </p:nvCxnSpPr>
          <p:spPr>
            <a:xfrm>
              <a:off x="3826274" y="2248834"/>
              <a:ext cx="296340" cy="19771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F9CAB6A-495D-E610-3A75-C378ED55C19B}"/>
                </a:ext>
              </a:extLst>
            </p:cNvPr>
            <p:cNvSpPr/>
            <p:nvPr/>
          </p:nvSpPr>
          <p:spPr>
            <a:xfrm>
              <a:off x="378759" y="1415770"/>
              <a:ext cx="5523859" cy="1787189"/>
            </a:xfrm>
            <a:prstGeom prst="rect">
              <a:avLst/>
            </a:prstGeom>
            <a:noFill/>
            <a:ln w="28575">
              <a:solidFill>
                <a:srgbClr val="140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B9D2D47-EB70-68E2-C5C6-BB3A935DCE40}"/>
              </a:ext>
            </a:extLst>
          </p:cNvPr>
          <p:cNvGrpSpPr/>
          <p:nvPr/>
        </p:nvGrpSpPr>
        <p:grpSpPr>
          <a:xfrm>
            <a:off x="6456059" y="1893113"/>
            <a:ext cx="5523859" cy="1787189"/>
            <a:chOff x="6456059" y="1396327"/>
            <a:chExt cx="5523859" cy="17871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65ED4F-57DF-9ED9-8D0A-F36C0EEEE2B9}"/>
                </a:ext>
              </a:extLst>
            </p:cNvPr>
            <p:cNvSpPr txBox="1"/>
            <p:nvPr/>
          </p:nvSpPr>
          <p:spPr>
            <a:xfrm>
              <a:off x="8487023" y="1454634"/>
              <a:ext cx="134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Convolution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714401-D2F3-91EC-7C6D-4CF75AF05543}"/>
                </a:ext>
              </a:extLst>
            </p:cNvPr>
            <p:cNvSpPr/>
            <p:nvPr/>
          </p:nvSpPr>
          <p:spPr>
            <a:xfrm>
              <a:off x="7273033" y="1788483"/>
              <a:ext cx="43786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i-th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particle event ids = {1, 2, 3, ………,N}   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0AB79F-B2B8-BAC0-37DE-58F224D3E01F}"/>
                </a:ext>
              </a:extLst>
            </p:cNvPr>
            <p:cNvSpPr/>
            <p:nvPr/>
          </p:nvSpPr>
          <p:spPr>
            <a:xfrm>
              <a:off x="7273033" y="2289922"/>
              <a:ext cx="437864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j-</a:t>
              </a:r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particle event ids = {1, 2, 3, ………,N}   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F9152D-0997-A181-1544-84CCB9A51FEE}"/>
                </a:ext>
              </a:extLst>
            </p:cNvPr>
            <p:cNvSpPr/>
            <p:nvPr/>
          </p:nvSpPr>
          <p:spPr>
            <a:xfrm>
              <a:off x="9636113" y="2289922"/>
              <a:ext cx="1336692" cy="3693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23072BB-9BE5-F13A-30ED-E03A3639438F}"/>
                </a:ext>
              </a:extLst>
            </p:cNvPr>
            <p:cNvCxnSpPr>
              <a:cxnSpLocks/>
            </p:cNvCxnSpPr>
            <p:nvPr/>
          </p:nvCxnSpPr>
          <p:spPr>
            <a:xfrm>
              <a:off x="9677678" y="2109231"/>
              <a:ext cx="312326" cy="18069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C49B706-8792-D515-10D3-4CC9B07F29E5}"/>
                </a:ext>
              </a:extLst>
            </p:cNvPr>
            <p:cNvCxnSpPr/>
            <p:nvPr/>
          </p:nvCxnSpPr>
          <p:spPr>
            <a:xfrm>
              <a:off x="9948323" y="2082967"/>
              <a:ext cx="296340" cy="197714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68B0E5-0B3D-0838-276E-38FB76D5ED3C}"/>
                    </a:ext>
                  </a:extLst>
                </p:cNvPr>
                <p:cNvSpPr txBox="1"/>
                <p:nvPr/>
              </p:nvSpPr>
              <p:spPr>
                <a:xfrm>
                  <a:off x="7803104" y="2648529"/>
                  <a:ext cx="3149495" cy="4162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a14:m>
                  <a:r>
                    <a:rPr lang="en-US" sz="200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68B0E5-0B3D-0838-276E-38FB76D5E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104" y="2648529"/>
                  <a:ext cx="3149495" cy="416268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5FF4D4B-7C8E-170D-2148-B523BD22F2FB}"/>
                </a:ext>
              </a:extLst>
            </p:cNvPr>
            <p:cNvSpPr/>
            <p:nvPr/>
          </p:nvSpPr>
          <p:spPr>
            <a:xfrm>
              <a:off x="6456059" y="1396327"/>
              <a:ext cx="5523859" cy="17871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4C3D61FF-FB2F-1B59-14B1-F99A5F8C9AA4}"/>
              </a:ext>
            </a:extLst>
          </p:cNvPr>
          <p:cNvSpPr txBox="1"/>
          <p:nvPr/>
        </p:nvSpPr>
        <p:spPr>
          <a:xfrm>
            <a:off x="6796570" y="4543252"/>
            <a:ext cx="41560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Comparing R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dirty="0" err="1">
                <a:latin typeface="Symbol" pitchFamily="2" charset="2"/>
                <a:cs typeface="Calibri" panose="020F0502020204030204" pitchFamily="34" charset="0"/>
              </a:rPr>
              <a:t>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mixing (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 baseline="-25000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</a:t>
            </a:r>
            <a:r>
              <a:rPr lang="en-US" b="1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40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and convolution for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Au+Au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collisions Run-11 at 200 GeV at 0-5% centrality. Show good agreement. As </a:t>
            </a:r>
            <a:r>
              <a:rPr lang="en-US" b="1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="1" baseline="-25000" dirty="0" err="1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mix</a:t>
            </a:r>
            <a:r>
              <a:rPr lang="en-US" b="1" baseline="-25000" dirty="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increases mixing and convolution agree more.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B10B6ED-D00E-DA50-4CDB-5DA7ED1D0928}"/>
              </a:ext>
            </a:extLst>
          </p:cNvPr>
          <p:cNvCxnSpPr/>
          <p:nvPr/>
        </p:nvCxnSpPr>
        <p:spPr>
          <a:xfrm>
            <a:off x="5819488" y="5434544"/>
            <a:ext cx="489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5B7C0F-BE39-4986-A2CF-9D0B59D29FCC}"/>
              </a:ext>
            </a:extLst>
          </p:cNvPr>
          <p:cNvGrpSpPr/>
          <p:nvPr/>
        </p:nvGrpSpPr>
        <p:grpSpPr>
          <a:xfrm>
            <a:off x="295629" y="4020124"/>
            <a:ext cx="5468248" cy="2994952"/>
            <a:chOff x="366874" y="3860605"/>
            <a:chExt cx="5468248" cy="2994952"/>
          </a:xfrm>
        </p:grpSpPr>
        <p:pic>
          <p:nvPicPr>
            <p:cNvPr id="11" name="Picture 10" descr="Chart, scatter chart&#10;&#10;Description automatically generated">
              <a:extLst>
                <a:ext uri="{FF2B5EF4-FFF2-40B4-BE49-F238E27FC236}">
                  <a16:creationId xmlns:a16="http://schemas.microsoft.com/office/drawing/2014/main" id="{99D54FE7-9EDD-DB4E-B95D-2230971E0C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6874" y="3860605"/>
              <a:ext cx="5468248" cy="27533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2ACFF-838E-B889-85E7-B651F2CB6B63}"/>
                </a:ext>
              </a:extLst>
            </p:cNvPr>
            <p:cNvSpPr txBox="1"/>
            <p:nvPr/>
          </p:nvSpPr>
          <p:spPr>
            <a:xfrm>
              <a:off x="3891314" y="3914129"/>
              <a:ext cx="107312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2000" baseline="-25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2000" dirty="0" err="1">
                  <a:latin typeface="Symbol" pitchFamily="2" charset="2"/>
                  <a:cs typeface="Calibri" panose="020F0502020204030204" pitchFamily="34" charset="0"/>
                </a:rPr>
                <a:t>f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US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B73747-C8D7-7C51-0D62-07C1876A52C1}"/>
                </a:ext>
              </a:extLst>
            </p:cNvPr>
            <p:cNvSpPr txBox="1"/>
            <p:nvPr/>
          </p:nvSpPr>
          <p:spPr>
            <a:xfrm>
              <a:off x="5009758" y="6455447"/>
              <a:ext cx="75374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2000" dirty="0" err="1">
                  <a:latin typeface="Symbol" pitchFamily="2" charset="2"/>
                  <a:cs typeface="Calibri" panose="020F0502020204030204" pitchFamily="34" charset="0"/>
                </a:rPr>
                <a:t>f</a:t>
              </a:r>
              <a:r>
                <a:rPr lang="en-US" sz="2000" dirty="0">
                  <a:latin typeface="Symbol" pitchFamily="2" charset="2"/>
                  <a:cs typeface="Calibri" panose="020F0502020204030204" pitchFamily="34" charset="0"/>
                </a:rPr>
                <a:t>(</a:t>
              </a:r>
              <a:r>
                <a:rPr lang="en-US" sz="2000" baseline="30000" dirty="0">
                  <a:latin typeface="Symbol" pitchFamily="2" charset="2"/>
                  <a:cs typeface="Calibri" panose="020F0502020204030204" pitchFamily="34" charset="0"/>
                </a:rPr>
                <a:t>o</a:t>
              </a:r>
              <a:r>
                <a:rPr lang="en-US" sz="2000" dirty="0">
                  <a:latin typeface="Symbol" pitchFamily="2" charset="2"/>
                  <a:cs typeface="Calibri" panose="020F0502020204030204" pitchFamily="34" charset="0"/>
                </a:rPr>
                <a:t>)</a:t>
              </a: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9409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62"/>
    </mc:Choice>
    <mc:Fallback xmlns="">
      <p:transition spd="slow" advTm="15256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02331-5F3A-083D-7591-F84A8FEF0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48532" y="-1102590"/>
            <a:ext cx="5352262" cy="9366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6E900E-1240-8747-90E5-44AFD1875216}"/>
              </a:ext>
            </a:extLst>
          </p:cNvPr>
          <p:cNvSpPr txBox="1"/>
          <p:nvPr/>
        </p:nvSpPr>
        <p:spPr>
          <a:xfrm>
            <a:off x="68240" y="100620"/>
            <a:ext cx="12152848" cy="461665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All identical species 0-5% centrality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A053-7525-285F-D541-4672969C0AB2}"/>
              </a:ext>
            </a:extLst>
          </p:cNvPr>
          <p:cNvSpPr/>
          <p:nvPr/>
        </p:nvSpPr>
        <p:spPr>
          <a:xfrm>
            <a:off x="451486" y="475919"/>
            <a:ext cx="7806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Comparison of the effect of </a:t>
            </a:r>
            <a:r>
              <a:rPr lang="en-US" dirty="0" err="1"/>
              <a:t>M</a:t>
            </a:r>
            <a:r>
              <a:rPr lang="en-US" baseline="-25000" dirty="0" err="1"/>
              <a:t>inv</a:t>
            </a:r>
            <a:r>
              <a:rPr lang="en-US" dirty="0"/>
              <a:t> and Q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cuts for all identical species.</a:t>
            </a:r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C3A1C961-1444-102A-1070-525A11B2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6251" y="6439474"/>
            <a:ext cx="2743200" cy="365125"/>
          </a:xfrm>
        </p:spPr>
        <p:txBody>
          <a:bodyPr/>
          <a:lstStyle/>
          <a:p>
            <a:fld id="{8873F185-CD48-974E-8A99-81701D9D86B2}" type="slidenum">
              <a:rPr lang="en-US" smtClean="0"/>
              <a:t>27</a:t>
            </a:fld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F221F34-C41C-72A1-BDB1-B96F416699A0}"/>
              </a:ext>
            </a:extLst>
          </p:cNvPr>
          <p:cNvSpPr/>
          <p:nvPr/>
        </p:nvSpPr>
        <p:spPr>
          <a:xfrm>
            <a:off x="804189" y="6116309"/>
            <a:ext cx="8644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Significant </a:t>
            </a:r>
            <a:r>
              <a:rPr lang="en-US" dirty="0" err="1"/>
              <a:t>femtoscopic</a:t>
            </a:r>
            <a:r>
              <a:rPr lang="en-US" dirty="0"/>
              <a:t> correlations in </a:t>
            </a:r>
            <a:r>
              <a:rPr lang="en-US" dirty="0" err="1"/>
              <a:t>pions</a:t>
            </a:r>
            <a:r>
              <a:rPr lang="en-US" dirty="0"/>
              <a:t> observed. Significant </a:t>
            </a:r>
            <a:r>
              <a:rPr lang="en-US" dirty="0">
                <a:latin typeface="Symbol" pitchFamily="2" charset="2"/>
              </a:rPr>
              <a:t>f</a:t>
            </a:r>
            <a:r>
              <a:rPr lang="en-US" dirty="0"/>
              <a:t> decays in kaons seen.  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BF0527-5D97-BB20-EFF3-E387C8CCEF27}"/>
              </a:ext>
            </a:extLst>
          </p:cNvPr>
          <p:cNvSpPr txBox="1"/>
          <p:nvPr/>
        </p:nvSpPr>
        <p:spPr>
          <a:xfrm>
            <a:off x="8389226" y="1243634"/>
            <a:ext cx="199893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Efficiency Corrected</a:t>
            </a:r>
          </a:p>
          <a:p>
            <a:r>
              <a:rPr lang="en-US" sz="1050" b="1" dirty="0">
                <a:solidFill>
                  <a:srgbClr val="0432FF"/>
                </a:solidFill>
              </a:rPr>
              <a:t>Efficiency Corrected </a:t>
            </a:r>
            <a:r>
              <a:rPr lang="en-US" sz="1050" b="1" dirty="0" err="1">
                <a:solidFill>
                  <a:srgbClr val="0432FF"/>
                </a:solidFill>
              </a:rPr>
              <a:t>M</a:t>
            </a:r>
            <a:r>
              <a:rPr lang="en-US" sz="1050" b="1" baseline="-25000" dirty="0" err="1">
                <a:solidFill>
                  <a:srgbClr val="0432FF"/>
                </a:solidFill>
              </a:rPr>
              <a:t>inv</a:t>
            </a:r>
            <a:endParaRPr lang="en-US" sz="1050" b="1" baseline="-25000" dirty="0">
              <a:solidFill>
                <a:srgbClr val="0432FF"/>
              </a:solidFill>
            </a:endParaRPr>
          </a:p>
          <a:p>
            <a:r>
              <a:rPr lang="en-US" sz="1050" b="1" dirty="0">
                <a:solidFill>
                  <a:srgbClr val="008F00"/>
                </a:solidFill>
              </a:rPr>
              <a:t>Efficiency Corrected </a:t>
            </a:r>
            <a:r>
              <a:rPr lang="en-US" sz="1050" b="1" dirty="0" err="1">
                <a:solidFill>
                  <a:srgbClr val="008F00"/>
                </a:solidFill>
              </a:rPr>
              <a:t>M</a:t>
            </a:r>
            <a:r>
              <a:rPr lang="en-US" sz="1050" b="1" baseline="-25000" dirty="0" err="1">
                <a:solidFill>
                  <a:srgbClr val="008F00"/>
                </a:solidFill>
              </a:rPr>
              <a:t>inv</a:t>
            </a:r>
            <a:r>
              <a:rPr lang="en-US" sz="1050" b="1" dirty="0">
                <a:solidFill>
                  <a:srgbClr val="008F00"/>
                </a:solidFill>
              </a:rPr>
              <a:t> Q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98C545F-41F8-FC6F-9858-114A5B1C4307}"/>
                  </a:ext>
                </a:extLst>
              </p:cNvPr>
              <p:cNvSpPr/>
              <p:nvPr/>
            </p:nvSpPr>
            <p:spPr>
              <a:xfrm>
                <a:off x="5048168" y="2577160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98C545F-41F8-FC6F-9858-114A5B1C4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168" y="2577160"/>
                <a:ext cx="15529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C47B57-9BDA-EF1E-3552-B3DD0F541E27}"/>
                  </a:ext>
                </a:extLst>
              </p:cNvPr>
              <p:cNvSpPr/>
              <p:nvPr/>
            </p:nvSpPr>
            <p:spPr>
              <a:xfrm>
                <a:off x="4705503" y="5196055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4C47B57-9BDA-EF1E-3552-B3DD0F541E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03" y="5196055"/>
                <a:ext cx="15529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00A5E9-D96D-4037-35D0-6BAA93C6CB1E}"/>
                  </a:ext>
                </a:extLst>
              </p:cNvPr>
              <p:cNvSpPr/>
              <p:nvPr/>
            </p:nvSpPr>
            <p:spPr>
              <a:xfrm>
                <a:off x="1901343" y="2614304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00A5E9-D96D-4037-35D0-6BAA93C6C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343" y="2614304"/>
                <a:ext cx="155298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25D096-87CC-FE7B-5553-969262144513}"/>
                  </a:ext>
                </a:extLst>
              </p:cNvPr>
              <p:cNvSpPr/>
              <p:nvPr/>
            </p:nvSpPr>
            <p:spPr>
              <a:xfrm>
                <a:off x="1684149" y="5245615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25D096-87CC-FE7B-5553-969262144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149" y="5245615"/>
                <a:ext cx="155298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6365AC-0270-FABA-EC92-71568302EF96}"/>
                  </a:ext>
                </a:extLst>
              </p:cNvPr>
              <p:cNvSpPr/>
              <p:nvPr/>
            </p:nvSpPr>
            <p:spPr>
              <a:xfrm>
                <a:off x="8117498" y="2577160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6365AC-0270-FABA-EC92-71568302E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498" y="2577160"/>
                <a:ext cx="155298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1A9576-82D6-4B82-C2D9-2F685BF4A715}"/>
                  </a:ext>
                </a:extLst>
              </p:cNvPr>
              <p:cNvSpPr/>
              <p:nvPr/>
            </p:nvSpPr>
            <p:spPr>
              <a:xfrm>
                <a:off x="7787750" y="5292082"/>
                <a:ext cx="15529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14:m>
                  <m:oMath xmlns:m="http://schemas.openxmlformats.org/officeDocument/2006/math"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b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𝐓</m:t>
                        </m:r>
                      </m:sub>
                    </m:sSub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1A9576-82D6-4B82-C2D9-2F685BF4A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750" y="5292082"/>
                <a:ext cx="155298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DE6B86D-0AB6-E4BA-3487-05A5333F7CBA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341" y="1342918"/>
            <a:ext cx="283885" cy="3785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B273E85-16CC-44FE-9990-C8F294B85C2C}"/>
              </a:ext>
            </a:extLst>
          </p:cNvPr>
          <p:cNvSpPr/>
          <p:nvPr/>
        </p:nvSpPr>
        <p:spPr>
          <a:xfrm>
            <a:off x="1684149" y="1342918"/>
            <a:ext cx="2086185" cy="623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66"/>
    </mc:Choice>
    <mc:Fallback xmlns="">
      <p:transition spd="slow" advTm="113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Subtitle 2">
                <a:extLst>
                  <a:ext uri="{FF2B5EF4-FFF2-40B4-BE49-F238E27FC236}">
                    <a16:creationId xmlns:a16="http://schemas.microsoft.com/office/drawing/2014/main" id="{7B371B5C-E444-6587-F636-08C2C0C289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59264"/>
                <a:ext cx="12192000" cy="494474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vert="horz" lIns="50800" tIns="50800" rIns="50800" bIns="50800" rtlCol="0" anchor="b">
                <a:noAutofit/>
              </a:bodyPr>
              <a:lstStyle>
                <a:lvl1pPr indent="0" algn="ctr" defTabSz="449833" hangingPunc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 sz="2600" b="1">
                    <a:solidFill>
                      <a:srgbClr val="C00000"/>
                    </a:solidFill>
                    <a:latin typeface="Helvetica Neue"/>
                    <a:ea typeface="Helvetica Neue"/>
                    <a:cs typeface="Helvetica Neue"/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/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r>
                  <a:rPr lang="en-US" dirty="0"/>
                  <a:t>B</a:t>
                </a:r>
                <a:r>
                  <a:rPr lang="en-US" baseline="-25000" dirty="0"/>
                  <a:t>2</a:t>
                </a:r>
                <a:r>
                  <a:rPr lang="en-US" dirty="0"/>
                  <a:t>(</a:t>
                </a:r>
                <a:r>
                  <a:rPr lang="en-US" dirty="0" err="1"/>
                  <a:t>dy</a:t>
                </a:r>
                <a:r>
                  <a:rPr lang="en-US" dirty="0"/>
                  <a:t>) for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</m:oMath>
                </a14:m>
                <a:r>
                  <a:rPr lang="en-US" dirty="0"/>
                  <a:t>K at 0-5% centrality  </a:t>
                </a:r>
              </a:p>
            </p:txBody>
          </p:sp>
        </mc:Choice>
        <mc:Fallback xmlns="">
          <p:sp>
            <p:nvSpPr>
              <p:cNvPr id="34" name="Subtitle 2">
                <a:extLst>
                  <a:ext uri="{FF2B5EF4-FFF2-40B4-BE49-F238E27FC236}">
                    <a16:creationId xmlns:a16="http://schemas.microsoft.com/office/drawing/2014/main" id="{7B371B5C-E444-6587-F636-08C2C0C28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9264"/>
                <a:ext cx="12192000" cy="494474"/>
              </a:xfrm>
              <a:prstGeom prst="rect">
                <a:avLst/>
              </a:prstGeom>
              <a:blipFill>
                <a:blip r:embed="rId3"/>
                <a:stretch>
                  <a:fillRect t="-12500" b="-30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44F76394-5341-5E5A-B186-6AC332A050F7}"/>
              </a:ext>
            </a:extLst>
          </p:cNvPr>
          <p:cNvSpPr txBox="1"/>
          <p:nvPr/>
        </p:nvSpPr>
        <p:spPr>
          <a:xfrm>
            <a:off x="1037956" y="830333"/>
            <a:ext cx="279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example of B</a:t>
            </a:r>
            <a:r>
              <a:rPr lang="en-US" baseline="-25000" dirty="0"/>
              <a:t>2</a:t>
            </a:r>
            <a:r>
              <a:rPr lang="en-US" dirty="0"/>
              <a:t> of </a:t>
            </a:r>
            <a:r>
              <a:rPr lang="en-US" b="1" dirty="0"/>
              <a:t>mixed species pair </a:t>
            </a:r>
            <a:r>
              <a:rPr lang="en-US" b="1" dirty="0" err="1">
                <a:latin typeface="Symbol" pitchFamily="2" charset="2"/>
              </a:rPr>
              <a:t>p</a:t>
            </a:r>
            <a:r>
              <a:rPr lang="en-US" b="1" dirty="0" err="1"/>
              <a:t>K</a:t>
            </a:r>
            <a:r>
              <a:rPr lang="en-US" dirty="0" err="1"/>
              <a:t>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0426D4-0BF8-8B51-B0BF-5F06F3BD5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423018AA-D4CF-E91A-F29D-EE1386458E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74046"/>
                <a:ext cx="12192000" cy="494474"/>
              </a:xfrm>
              <a:prstGeom prst="rect">
                <a:avLst/>
              </a:prstGeom>
              <a:solidFill>
                <a:schemeClr val="bg1"/>
              </a:solidFill>
              <a:ln w="12700">
                <a:miter lim="400000"/>
              </a:ln>
            </p:spPr>
            <p:txBody>
              <a:bodyPr vert="horz" lIns="50800" tIns="50800" rIns="50800" bIns="50800" rtlCol="0" anchor="b">
                <a:noAutofit/>
              </a:bodyPr>
              <a:lstStyle>
                <a:lvl1pPr indent="0" algn="ctr" defTabSz="449833" hangingPunc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 sz="2600" b="1">
                    <a:solidFill>
                      <a:srgbClr val="C00000"/>
                    </a:solidFill>
                    <a:latin typeface="Helvetica Neue"/>
                    <a:ea typeface="Helvetica Neue"/>
                    <a:cs typeface="Helvetica Neue"/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/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pPr algn="l"/>
                <a:r>
                  <a:rPr lang="en-US" sz="2800" dirty="0">
                    <a:latin typeface="Times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</a:t>
                </a:r>
                <a:r>
                  <a:rPr lang="en-US" sz="2800" baseline="-25000" dirty="0">
                    <a:latin typeface="Times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2</a:t>
                </a:r>
                <a:r>
                  <a:rPr lang="en-US" sz="2800" dirty="0">
                    <a:latin typeface="Times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(</a:t>
                </a:r>
                <a:r>
                  <a:rPr lang="en-US" sz="2800" dirty="0">
                    <a:latin typeface="Symbol" pitchFamily="2" charset="2"/>
                    <a:ea typeface="Helvetica Neue" panose="02000503000000020004" pitchFamily="2" charset="0"/>
                    <a:cs typeface="Helvetica Neue" panose="02000503000000020004" pitchFamily="2" charset="0"/>
                  </a:rPr>
                  <a:t>D</a:t>
                </a:r>
                <a:r>
                  <a:rPr lang="en-US" sz="2800" dirty="0">
                    <a:latin typeface="Times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y) for </a:t>
                </a:r>
                <a14:m>
                  <m:oMath xmlns:m="http://schemas.openxmlformats.org/officeDocument/2006/math">
                    <m:r>
                      <a:rPr lang="en-US" sz="2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𝛑</m:t>
                    </m:r>
                  </m:oMath>
                </a14:m>
                <a:r>
                  <a:rPr lang="en-US" sz="2800" dirty="0">
                    <a:latin typeface="Times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at 0-5% centrality  </a:t>
                </a:r>
              </a:p>
            </p:txBody>
          </p:sp>
        </mc:Choice>
        <mc:Fallback xmlns="">
          <p:sp>
            <p:nvSpPr>
              <p:cNvPr id="36" name="Subtitle 2">
                <a:extLst>
                  <a:ext uri="{FF2B5EF4-FFF2-40B4-BE49-F238E27FC236}">
                    <a16:creationId xmlns:a16="http://schemas.microsoft.com/office/drawing/2014/main" id="{423018AA-D4CF-E91A-F29D-EE1386458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046"/>
                <a:ext cx="12192000" cy="494474"/>
              </a:xfrm>
              <a:prstGeom prst="rect">
                <a:avLst/>
              </a:prstGeom>
              <a:blipFill>
                <a:blip r:embed="rId4"/>
                <a:stretch>
                  <a:fillRect l="-1457" t="-22500" b="-35000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92317255-E89C-5004-7D66-3EB3368318E2}"/>
              </a:ext>
            </a:extLst>
          </p:cNvPr>
          <p:cNvGrpSpPr/>
          <p:nvPr/>
        </p:nvGrpSpPr>
        <p:grpSpPr>
          <a:xfrm>
            <a:off x="5101452" y="439044"/>
            <a:ext cx="7103427" cy="5762032"/>
            <a:chOff x="3881002" y="556222"/>
            <a:chExt cx="7103427" cy="5762032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5BDB333-14B7-B406-B64F-63F045114ABA}"/>
                </a:ext>
              </a:extLst>
            </p:cNvPr>
            <p:cNvSpPr/>
            <p:nvPr/>
          </p:nvSpPr>
          <p:spPr>
            <a:xfrm>
              <a:off x="4447962" y="2733995"/>
              <a:ext cx="1799237" cy="623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7102D90-435E-4175-A7D6-6BE43BCC6659}"/>
                </a:ext>
              </a:extLst>
            </p:cNvPr>
            <p:cNvGrpSpPr/>
            <p:nvPr/>
          </p:nvGrpSpPr>
          <p:grpSpPr>
            <a:xfrm>
              <a:off x="3881002" y="556222"/>
              <a:ext cx="7103427" cy="5762032"/>
              <a:chOff x="4203886" y="521464"/>
              <a:chExt cx="6457660" cy="6338235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FF41BFE-9099-A736-8B78-35CDEA2657B0}"/>
                  </a:ext>
                </a:extLst>
              </p:cNvPr>
              <p:cNvGrpSpPr/>
              <p:nvPr/>
            </p:nvGrpSpPr>
            <p:grpSpPr>
              <a:xfrm>
                <a:off x="4284293" y="2531285"/>
                <a:ext cx="6073037" cy="4328414"/>
                <a:chOff x="4284293" y="2531285"/>
                <a:chExt cx="6073037" cy="4328414"/>
              </a:xfrm>
            </p:grpSpPr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8ED59E5F-8DED-F174-E996-7306F1F14C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69015"/>
                <a:stretch/>
              </p:blipFill>
              <p:spPr>
                <a:xfrm rot="5400000">
                  <a:off x="3345010" y="3608790"/>
                  <a:ext cx="4190192" cy="2311625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F8B6BFAE-71AA-65CA-9181-DEFB23BFBB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36557" b="38289"/>
                <a:stretch/>
              </p:blipFill>
              <p:spPr>
                <a:xfrm rot="5400000">
                  <a:off x="5358094" y="3823665"/>
                  <a:ext cx="4190191" cy="1876614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05D5B339-26AD-D8EA-4302-87786FAF56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3124" t="1954" r="334" b="71748"/>
                <a:stretch/>
              </p:blipFill>
              <p:spPr>
                <a:xfrm rot="5400000">
                  <a:off x="7220672" y="3705997"/>
                  <a:ext cx="4311370" cy="1961946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9285C4F5-3147-8073-2273-60E380A10284}"/>
                      </a:ext>
                    </a:extLst>
                  </p:cNvPr>
                  <p:cNvSpPr/>
                  <p:nvPr/>
                </p:nvSpPr>
                <p:spPr>
                  <a:xfrm>
                    <a:off x="5595663" y="4905977"/>
                    <a:ext cx="89261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E81E15C4-45EC-F7E2-70D4-7457E9A64F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5663" y="4905977"/>
                    <a:ext cx="892617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565C9A67-C5B5-B669-C374-9998693E398A}"/>
                      </a:ext>
                    </a:extLst>
                  </p:cNvPr>
                  <p:cNvSpPr/>
                  <p:nvPr/>
                </p:nvSpPr>
                <p:spPr>
                  <a:xfrm>
                    <a:off x="7259599" y="2735527"/>
                    <a:ext cx="1589945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B69E93B9-F8F7-FAC8-3107-7DC9DFB3C3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59599" y="2735527"/>
                    <a:ext cx="1589945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86E884C8-3A89-9810-53F8-437C6C2F0330}"/>
                      </a:ext>
                    </a:extLst>
                  </p:cNvPr>
                  <p:cNvSpPr/>
                  <p:nvPr/>
                </p:nvSpPr>
                <p:spPr>
                  <a:xfrm>
                    <a:off x="7493956" y="4827393"/>
                    <a:ext cx="892617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9BF7EA98-A186-39CA-1AD4-982E6BF95B4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93956" y="4827393"/>
                    <a:ext cx="89261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BA70D6DE-8313-1301-81A6-82928A4AE28D}"/>
                      </a:ext>
                    </a:extLst>
                  </p:cNvPr>
                  <p:cNvSpPr/>
                  <p:nvPr/>
                </p:nvSpPr>
                <p:spPr>
                  <a:xfrm>
                    <a:off x="9303706" y="2797871"/>
                    <a:ext cx="1137109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4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A01D6326-35F5-3939-3B5F-2DC00CDEEF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03706" y="2797871"/>
                    <a:ext cx="1137109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17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891D5BBF-4F4B-09BB-A753-17EB046C6D9F}"/>
                      </a:ext>
                    </a:extLst>
                  </p:cNvPr>
                  <p:cNvSpPr/>
                  <p:nvPr/>
                </p:nvSpPr>
                <p:spPr>
                  <a:xfrm>
                    <a:off x="9549372" y="4844492"/>
                    <a:ext cx="798039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ϕ</m:t>
                          </m:r>
                          <m:r>
                            <a:rPr lang="en-US" sz="1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39A4C5A-3503-5C59-3348-9C8CE16CB70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49372" y="4844492"/>
                    <a:ext cx="798039" cy="307777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B5CBF016-E988-AB46-DF4B-E297E56253D2}"/>
                      </a:ext>
                    </a:extLst>
                  </p:cNvPr>
                  <p:cNvSpPr/>
                  <p:nvPr/>
                </p:nvSpPr>
                <p:spPr>
                  <a:xfrm>
                    <a:off x="4666782" y="1198620"/>
                    <a:ext cx="924192" cy="37240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2+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38E5E9B0-2F4F-03E3-8A6E-DAEB52918D6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66782" y="1198620"/>
                    <a:ext cx="924192" cy="37240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78C5A302-9D0E-BCDA-7933-009883327F2E}"/>
                      </a:ext>
                    </a:extLst>
                  </p:cNvPr>
                  <p:cNvSpPr/>
                  <p:nvPr/>
                </p:nvSpPr>
                <p:spPr>
                  <a:xfrm>
                    <a:off x="7348689" y="1200396"/>
                    <a:ext cx="1125141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a:rPr lang="en-US" sz="1600" b="0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A601DC01-28ED-CDE9-3963-B371B65E30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48689" y="1200396"/>
                    <a:ext cx="1125141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D98FAA0-1466-39D4-2215-7F1D7AC393C3}"/>
                  </a:ext>
                </a:extLst>
              </p:cNvPr>
              <p:cNvSpPr/>
              <p:nvPr/>
            </p:nvSpPr>
            <p:spPr>
              <a:xfrm>
                <a:off x="9027408" y="5190057"/>
                <a:ext cx="1204734" cy="3273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41FA0E3-894F-6725-6EAF-696E74FE2431}"/>
                  </a:ext>
                </a:extLst>
              </p:cNvPr>
              <p:cNvGrpSpPr/>
              <p:nvPr/>
            </p:nvGrpSpPr>
            <p:grpSpPr>
              <a:xfrm>
                <a:off x="4203886" y="521464"/>
                <a:ext cx="6457660" cy="2140081"/>
                <a:chOff x="3327079" y="490949"/>
                <a:chExt cx="6457660" cy="2140081"/>
              </a:xfrm>
            </p:grpSpPr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81C26EA3-CAC3-B476-D0F5-0881AC25B9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1" t="69487" r="67463"/>
                <a:stretch/>
              </p:blipFill>
              <p:spPr>
                <a:xfrm rot="5400000">
                  <a:off x="3522807" y="295221"/>
                  <a:ext cx="2031325" cy="2422782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A0CFC7F-2189-13F5-4066-DEA54EB99C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1" t="34794" r="67463" b="38352"/>
                <a:stretch/>
              </p:blipFill>
              <p:spPr>
                <a:xfrm rot="5400000">
                  <a:off x="5774042" y="527742"/>
                  <a:ext cx="2031325" cy="2132302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0A6410AA-8DD5-51DB-ED6C-1D5F9F1E3B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1" t="2583" r="67463" b="71203"/>
                <a:stretch/>
              </p:blipFill>
              <p:spPr>
                <a:xfrm rot="5400000">
                  <a:off x="7728358" y="574650"/>
                  <a:ext cx="2031325" cy="2081436"/>
                </a:xfrm>
                <a:prstGeom prst="rect">
                  <a:avLst/>
                </a:prstGeom>
              </p:spPr>
            </p:pic>
          </p:grpSp>
          <p:sp>
            <p:nvSpPr>
              <p:cNvPr id="108" name="Triangle 107">
                <a:extLst>
                  <a:ext uri="{FF2B5EF4-FFF2-40B4-BE49-F238E27FC236}">
                    <a16:creationId xmlns:a16="http://schemas.microsoft.com/office/drawing/2014/main" id="{16BCD8DC-B8BD-3A42-3FF1-87D53EA8F544}"/>
                  </a:ext>
                </a:extLst>
              </p:cNvPr>
              <p:cNvSpPr/>
              <p:nvPr/>
            </p:nvSpPr>
            <p:spPr>
              <a:xfrm rot="2039228">
                <a:off x="7927404" y="2304955"/>
                <a:ext cx="610869" cy="170213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446115E-0A35-AB2D-A071-B516795C136A}"/>
                  </a:ext>
                </a:extLst>
              </p:cNvPr>
              <p:cNvSpPr/>
              <p:nvPr/>
            </p:nvSpPr>
            <p:spPr>
              <a:xfrm rot="7652703">
                <a:off x="6571269" y="2133256"/>
                <a:ext cx="160149" cy="3825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F7E8A06-D846-2857-DAC4-37F43D930368}"/>
                  </a:ext>
                </a:extLst>
              </p:cNvPr>
              <p:cNvSpPr/>
              <p:nvPr/>
            </p:nvSpPr>
            <p:spPr>
              <a:xfrm rot="7652703">
                <a:off x="8567866" y="2208929"/>
                <a:ext cx="213160" cy="3825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31812D2D-212E-AB19-131C-A83E7CF6E59C}"/>
                    </a:ext>
                  </a:extLst>
                </p:cNvPr>
                <p:cNvSpPr/>
                <p:nvPr/>
              </p:nvSpPr>
              <p:spPr>
                <a:xfrm>
                  <a:off x="4940082" y="4859371"/>
                  <a:ext cx="15529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Au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Au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200 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GeV</m:t>
                      </m:r>
                    </m:oMath>
                  </a14:m>
                  <a:r>
                    <a:rPr lang="en-US" sz="900" dirty="0"/>
                    <a:t> </a:t>
                  </a:r>
                  <a:endParaRPr lang="en-US" sz="900" b="1" i="0" dirty="0"/>
                </a:p>
                <a:p>
                  <a14:m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𝟒</m:t>
                      </m:r>
                    </m:oMath>
                  </a14:m>
                  <a:r>
                    <a:rPr lang="en-US" sz="900" b="1" dirty="0"/>
                    <a:t> </a:t>
                  </a:r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31812D2D-212E-AB19-131C-A83E7CF6E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0082" y="4859371"/>
                  <a:ext cx="155298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0F306A2-4D5C-74C7-0D55-68B2AC8FC81F}"/>
                </a:ext>
              </a:extLst>
            </p:cNvPr>
            <p:cNvSpPr txBox="1"/>
            <p:nvPr/>
          </p:nvSpPr>
          <p:spPr>
            <a:xfrm>
              <a:off x="8736572" y="2810505"/>
              <a:ext cx="19989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rgbClr val="0432FF"/>
                  </a:solidFill>
                </a:rPr>
                <a:t>Efficiency Corrected</a:t>
              </a:r>
            </a:p>
            <a:p>
              <a:r>
                <a:rPr lang="en-US" sz="1000" b="1" dirty="0">
                  <a:solidFill>
                    <a:srgbClr val="FF0000"/>
                  </a:solidFill>
                </a:rPr>
                <a:t>Efficiency Corrected </a:t>
              </a:r>
              <a:r>
                <a:rPr lang="en-US" sz="1000" b="1" dirty="0" err="1">
                  <a:solidFill>
                    <a:srgbClr val="FF0000"/>
                  </a:solidFill>
                </a:rPr>
                <a:t>M</a:t>
              </a:r>
              <a:r>
                <a:rPr lang="en-US" sz="1000" b="1" baseline="-25000" dirty="0" err="1">
                  <a:solidFill>
                    <a:srgbClr val="FF0000"/>
                  </a:solidFill>
                </a:rPr>
                <a:t>inv</a:t>
              </a:r>
              <a:endParaRPr lang="en-US" sz="1000" b="1" baseline="-25000" dirty="0">
                <a:solidFill>
                  <a:srgbClr val="FF0000"/>
                </a:solidFill>
              </a:endParaRPr>
            </a:p>
            <a:p>
              <a:r>
                <a:rPr lang="en-US" sz="1000" b="1" dirty="0">
                  <a:solidFill>
                    <a:srgbClr val="008F00"/>
                  </a:solidFill>
                </a:rPr>
                <a:t>Efficiency Corrected </a:t>
              </a:r>
              <a:r>
                <a:rPr lang="en-US" sz="1000" b="1" dirty="0" err="1">
                  <a:solidFill>
                    <a:srgbClr val="008F00"/>
                  </a:solidFill>
                </a:rPr>
                <a:t>M</a:t>
              </a:r>
              <a:r>
                <a:rPr lang="en-US" sz="1000" b="1" baseline="-25000" dirty="0" err="1">
                  <a:solidFill>
                    <a:srgbClr val="008F00"/>
                  </a:solidFill>
                </a:rPr>
                <a:t>inv</a:t>
              </a:r>
              <a:r>
                <a:rPr lang="en-US" sz="1000" b="1" dirty="0">
                  <a:solidFill>
                    <a:srgbClr val="008F00"/>
                  </a:solidFill>
                </a:rPr>
                <a:t> Q cut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8FBE1D8-4F6C-A594-5337-8409CB81E07A}"/>
                    </a:ext>
                  </a:extLst>
                </p:cNvPr>
                <p:cNvSpPr/>
                <p:nvPr/>
              </p:nvSpPr>
              <p:spPr>
                <a:xfrm>
                  <a:off x="5189293" y="2565875"/>
                  <a:ext cx="1748940" cy="2797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a:rPr lang="en-US" sz="14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2+</m:t>
                            </m:r>
                          </m:sub>
                        </m:sSub>
                        <m:r>
                          <a:rPr lang="en-US" sz="1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400" i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sz="14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48FBE1D8-4F6C-A594-5337-8409CB81E0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293" y="2565875"/>
                  <a:ext cx="1748940" cy="279797"/>
                </a:xfrm>
                <a:prstGeom prst="rect">
                  <a:avLst/>
                </a:prstGeom>
                <a:blipFill>
                  <a:blip r:embed="rId1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EC22CDA-313B-EBB6-D44C-8D946BFCD2FC}"/>
                    </a:ext>
                  </a:extLst>
                </p:cNvPr>
                <p:cNvSpPr/>
                <p:nvPr/>
              </p:nvSpPr>
              <p:spPr>
                <a:xfrm>
                  <a:off x="4874357" y="2940603"/>
                  <a:ext cx="15529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Au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Au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200 </m:t>
                      </m:r>
                      <m:r>
                        <m:rPr>
                          <m:nor/>
                        </m:rPr>
                        <a:rPr lang="en-US" sz="900" b="1" dirty="0" smtClean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GeV</m:t>
                      </m:r>
                    </m:oMath>
                  </a14:m>
                  <a:r>
                    <a:rPr lang="en-US" sz="900" dirty="0"/>
                    <a:t> </a:t>
                  </a:r>
                  <a:endParaRPr lang="en-US" sz="900" b="1" i="0" dirty="0"/>
                </a:p>
                <a:p>
                  <a14:m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</m:d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𝟒</m:t>
                      </m:r>
                    </m:oMath>
                  </a14:m>
                  <a:r>
                    <a:rPr lang="en-US" sz="900" b="1" dirty="0"/>
                    <a:t> </a:t>
                  </a:r>
                </a:p>
              </p:txBody>
            </p:sp>
          </mc:Choice>
          <mc:Fallback xmlns=""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CEC22CDA-313B-EBB6-D44C-8D946BFCD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4357" y="2940603"/>
                  <a:ext cx="155298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A1D838D0-6A64-09B0-4BC1-9B7FE5DE4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1056" y="2848570"/>
              <a:ext cx="228470" cy="48344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0F08E22-8484-3623-450F-A5E17E889E38}"/>
                  </a:ext>
                </a:extLst>
              </p:cNvPr>
              <p:cNvSpPr/>
              <p:nvPr/>
            </p:nvSpPr>
            <p:spPr>
              <a:xfrm>
                <a:off x="98946" y="3103114"/>
                <a:ext cx="4724562" cy="3457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</m:sSubSup>
                      <m:d>
                        <m:dPr>
                          <m:ctrlP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𝛟</m:t>
                          </m:r>
                        </m:e>
                      </m:d>
                      <m:r>
                        <a:rPr lang="en-US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  <m:r>
                        <a:rPr lang="en-US" sz="1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C0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0F08E22-8484-3623-450F-A5E17E889E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6" y="3103114"/>
                <a:ext cx="4724562" cy="345736"/>
              </a:xfrm>
              <a:prstGeom prst="rect">
                <a:avLst/>
              </a:prstGeom>
              <a:blipFill>
                <a:blip r:embed="rId19"/>
                <a:stretch>
                  <a:fillRect b="-1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DD3E22D-6E56-1FC4-58A8-D58D9C1E3C18}"/>
                  </a:ext>
                </a:extLst>
              </p:cNvPr>
              <p:cNvSpPr txBox="1"/>
              <p:nvPr/>
            </p:nvSpPr>
            <p:spPr>
              <a:xfrm>
                <a:off x="213234" y="2736491"/>
                <a:ext cx="9680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16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C00000"/>
                    </a:solidFill>
                    <a:latin typeface="Symbol" pitchFamily="2" charset="2"/>
                  </a:rPr>
                  <a:t>p, K</a:t>
                </a: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DD3E22D-6E56-1FC4-58A8-D58D9C1E3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234" y="2736491"/>
                <a:ext cx="968022" cy="246221"/>
              </a:xfrm>
              <a:prstGeom prst="rect">
                <a:avLst/>
              </a:prstGeom>
              <a:blipFill>
                <a:blip r:embed="rId20"/>
                <a:stretch>
                  <a:fillRect l="-5128" t="-30000" r="-11538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7A85C8B-757A-7771-5206-A1273164AAB3}"/>
                  </a:ext>
                </a:extLst>
              </p:cNvPr>
              <p:cNvSpPr txBox="1"/>
              <p:nvPr/>
            </p:nvSpPr>
            <p:spPr>
              <a:xfrm>
                <a:off x="161717" y="3791211"/>
                <a:ext cx="4379775" cy="4051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p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comparable.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7A85C8B-757A-7771-5206-A1273164A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17" y="3791211"/>
                <a:ext cx="4379775" cy="405111"/>
              </a:xfrm>
              <a:prstGeom prst="rect">
                <a:avLst/>
              </a:prstGeom>
              <a:blipFill>
                <a:blip r:embed="rId21"/>
                <a:stretch>
                  <a:fillRect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8115006-A494-9A43-2012-EC805A3F6D0F}"/>
                  </a:ext>
                </a:extLst>
              </p:cNvPr>
              <p:cNvSpPr txBox="1"/>
              <p:nvPr/>
            </p:nvSpPr>
            <p:spPr>
              <a:xfrm>
                <a:off x="161717" y="4445977"/>
                <a:ext cx="5359240" cy="411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m:rPr>
                        <m:nor/>
                      </m:rPr>
                      <a:rPr lang="en-US" sz="1800" dirty="0">
                        <a:solidFill>
                          <a:srgbClr val="C00000"/>
                        </a:solidFill>
                      </a:rPr>
                      <m:t> </m:t>
                    </m:r>
                    <m:sSubSup>
                      <m:sSubSup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1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en-US" sz="1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sz="1800" dirty="0"/>
                  <a:t>resulting in a peak in B</a:t>
                </a:r>
                <a:r>
                  <a:rPr lang="en-US" sz="1800" baseline="-25000" dirty="0"/>
                  <a:t>2+</a:t>
                </a: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58115006-A494-9A43-2012-EC805A3F6D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17" y="4445977"/>
                <a:ext cx="5359240" cy="411138"/>
              </a:xfrm>
              <a:prstGeom prst="rect">
                <a:avLst/>
              </a:prstGeom>
              <a:blipFill>
                <a:blip r:embed="rId22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4B11453-7246-1E5A-9754-CBF4725D3F54}"/>
                  </a:ext>
                </a:extLst>
              </p:cNvPr>
              <p:cNvSpPr/>
              <p:nvPr/>
            </p:nvSpPr>
            <p:spPr>
              <a:xfrm>
                <a:off x="115795" y="2350423"/>
                <a:ext cx="4574650" cy="3457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  <m:sub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p>
                              <m:r>
                                <a:rPr lang="en-US" sz="1400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sup>
                      </m:sSubSup>
                      <m:d>
                        <m:dPr>
                          <m:ctrlPr>
                            <a:rPr lang="en-US" sz="1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a:rPr lang="en-US" sz="1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𝛟</m:t>
                          </m:r>
                        </m:e>
                      </m:d>
                      <m:r>
                        <a:rPr lang="en-US" sz="14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  <m:r>
                        <a:rPr lang="en-US" sz="14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C00000"/>
                          </a:solidFill>
                        </a:rPr>
                        <m:t> 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p>
                      <m:sSubSup>
                        <m:sSubSup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∆</m:t>
                          </m:r>
                          <m:r>
                            <m:rPr>
                              <m:sty m:val="p"/>
                            </m:rPr>
                            <a:rPr lang="en-US" sz="1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4B11453-7246-1E5A-9754-CBF4725D3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95" y="2350423"/>
                <a:ext cx="4574650" cy="345736"/>
              </a:xfrm>
              <a:prstGeom prst="rect">
                <a:avLst/>
              </a:prstGeom>
              <a:blipFill>
                <a:blip r:embed="rId23"/>
                <a:stretch>
                  <a:fillRect b="-103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28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8"/>
    </mc:Choice>
    <mc:Fallback xmlns="">
      <p:transition spd="slow" advTm="15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/>
      <p:bldP spid="119" grpId="0"/>
      <p:bldP spid="120" grpId="0"/>
      <p:bldP spid="1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05B86-5D6A-2C49-9B21-FA15FA88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4" y="6492875"/>
            <a:ext cx="2743200" cy="365125"/>
          </a:xfrm>
        </p:spPr>
        <p:txBody>
          <a:bodyPr/>
          <a:lstStyle/>
          <a:p>
            <a:fld id="{9E5FB4AA-A63A-B04A-9DBE-50D75305685D}" type="slidenum">
              <a:rPr lang="en-US" smtClean="0"/>
              <a:t>29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42A57-6AA5-AA4B-8D8A-34C512903139}"/>
              </a:ext>
            </a:extLst>
          </p:cNvPr>
          <p:cNvSpPr txBox="1"/>
          <p:nvPr/>
        </p:nvSpPr>
        <p:spPr>
          <a:xfrm>
            <a:off x="50654" y="155186"/>
            <a:ext cx="12191999" cy="523220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Evaluation of systematic uncertainties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5B8BC2-CDE7-D840-A2B0-DBD6459A43C0}"/>
                  </a:ext>
                </a:extLst>
              </p:cNvPr>
              <p:cNvSpPr txBox="1"/>
              <p:nvPr/>
            </p:nvSpPr>
            <p:spPr>
              <a:xfrm>
                <a:off x="188874" y="1861488"/>
                <a:ext cx="3236385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</m:oMath>
                </a14:m>
                <a:r>
                  <a:rPr lang="en-US" dirty="0"/>
                  <a:t> of a bin is the standard deviation of the bin values of all cut sets (N) for projections of B</a:t>
                </a:r>
                <a:r>
                  <a:rPr lang="en-US" baseline="-25000" dirty="0"/>
                  <a:t>2</a:t>
                </a:r>
                <a:r>
                  <a:rPr lang="en-US" dirty="0"/>
                  <a:t> for that bin.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5B8BC2-CDE7-D840-A2B0-DBD6459A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74" y="1861488"/>
                <a:ext cx="3236385" cy="1222258"/>
              </a:xfrm>
              <a:prstGeom prst="rect">
                <a:avLst/>
              </a:prstGeom>
              <a:blipFill>
                <a:blip r:embed="rId4"/>
                <a:stretch>
                  <a:fillRect l="-1172" t="-2062" r="-781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DA9EF6-C0A3-2C47-94A0-8B28E6F1487A}"/>
                  </a:ext>
                </a:extLst>
              </p:cNvPr>
              <p:cNvSpPr txBox="1"/>
              <p:nvPr/>
            </p:nvSpPr>
            <p:spPr>
              <a:xfrm>
                <a:off x="-44110" y="3080375"/>
                <a:ext cx="3546667" cy="10502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6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DA9EF6-C0A3-2C47-94A0-8B28E6F1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110" y="3080375"/>
                <a:ext cx="3546667" cy="1050288"/>
              </a:xfrm>
              <a:prstGeom prst="rect">
                <a:avLst/>
              </a:prstGeom>
              <a:blipFill>
                <a:blip r:embed="rId5"/>
                <a:stretch>
                  <a:fillRect t="-58333" b="-10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AF38430-1936-2B97-BEF1-4109724CD5B9}"/>
              </a:ext>
            </a:extLst>
          </p:cNvPr>
          <p:cNvSpPr/>
          <p:nvPr/>
        </p:nvSpPr>
        <p:spPr>
          <a:xfrm>
            <a:off x="3929925" y="652043"/>
            <a:ext cx="4433458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000" b="1" dirty="0"/>
              <a:t>Three methods to find systematic errors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6D1320-DD9C-5793-670C-5849082F92D7}"/>
              </a:ext>
            </a:extLst>
          </p:cNvPr>
          <p:cNvCxnSpPr>
            <a:cxnSpLocks/>
          </p:cNvCxnSpPr>
          <p:nvPr/>
        </p:nvCxnSpPr>
        <p:spPr>
          <a:xfrm>
            <a:off x="2267211" y="1292572"/>
            <a:ext cx="7002049" cy="0"/>
          </a:xfrm>
          <a:prstGeom prst="line">
            <a:avLst/>
          </a:prstGeom>
          <a:ln>
            <a:solidFill>
              <a:srgbClr val="728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FB8A81-E680-54F6-1460-729A08B3BA44}"/>
              </a:ext>
            </a:extLst>
          </p:cNvPr>
          <p:cNvCxnSpPr>
            <a:cxnSpLocks/>
          </p:cNvCxnSpPr>
          <p:nvPr/>
        </p:nvCxnSpPr>
        <p:spPr>
          <a:xfrm>
            <a:off x="9274940" y="1307603"/>
            <a:ext cx="0" cy="256748"/>
          </a:xfrm>
          <a:prstGeom prst="line">
            <a:avLst/>
          </a:prstGeom>
          <a:ln>
            <a:solidFill>
              <a:srgbClr val="728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2F66D1-9565-613D-0E45-798CA7293CB3}"/>
              </a:ext>
            </a:extLst>
          </p:cNvPr>
          <p:cNvCxnSpPr>
            <a:cxnSpLocks/>
          </p:cNvCxnSpPr>
          <p:nvPr/>
        </p:nvCxnSpPr>
        <p:spPr>
          <a:xfrm>
            <a:off x="2279737" y="1308901"/>
            <a:ext cx="0" cy="256748"/>
          </a:xfrm>
          <a:prstGeom prst="line">
            <a:avLst/>
          </a:prstGeom>
          <a:ln>
            <a:solidFill>
              <a:srgbClr val="728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5B8BC2-CDE7-D840-A2B0-DBD6459A43C0}"/>
                  </a:ext>
                </a:extLst>
              </p:cNvPr>
              <p:cNvSpPr txBox="1"/>
              <p:nvPr/>
            </p:nvSpPr>
            <p:spPr>
              <a:xfrm>
                <a:off x="3659821" y="1868886"/>
                <a:ext cx="3191740" cy="1242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𝑠𝑦𝑠</m:t>
                        </m:r>
                      </m:sub>
                    </m:sSub>
                  </m:oMath>
                </a14:m>
                <a:r>
                  <a:rPr lang="en-US" dirty="0"/>
                  <a:t> of a bin is the difference in the max. and min. bin values div.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√12</m:t>
                    </m:r>
                  </m:oMath>
                </a14:m>
                <a:r>
                  <a:rPr lang="en-US" dirty="0"/>
                  <a:t> of all cut sets (N) for projections of B</a:t>
                </a:r>
                <a:r>
                  <a:rPr lang="en-US" baseline="-25000" dirty="0"/>
                  <a:t>2</a:t>
                </a:r>
                <a:r>
                  <a:rPr lang="en-US" dirty="0"/>
                  <a:t> for that bin.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5B8BC2-CDE7-D840-A2B0-DBD6459A4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821" y="1868886"/>
                <a:ext cx="3191740" cy="1242904"/>
              </a:xfrm>
              <a:prstGeom prst="rect">
                <a:avLst/>
              </a:prstGeom>
              <a:blipFill>
                <a:blip r:embed="rId6"/>
                <a:stretch>
                  <a:fillRect l="-1587" t="-3061" r="-2381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DA9EF6-C0A3-2C47-94A0-8B28E6F1487A}"/>
                  </a:ext>
                </a:extLst>
              </p:cNvPr>
              <p:cNvSpPr txBox="1"/>
              <p:nvPr/>
            </p:nvSpPr>
            <p:spPr>
              <a:xfrm>
                <a:off x="3659821" y="3279883"/>
                <a:ext cx="3292337" cy="665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√12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DA9EF6-C0A3-2C47-94A0-8B28E6F14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821" y="3279883"/>
                <a:ext cx="3292337" cy="665695"/>
              </a:xfrm>
              <a:prstGeom prst="rect">
                <a:avLst/>
              </a:prstGeom>
              <a:blipFill>
                <a:blip r:embed="rId7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5661764" y="1052153"/>
            <a:ext cx="0" cy="427871"/>
          </a:xfrm>
          <a:prstGeom prst="line">
            <a:avLst/>
          </a:prstGeom>
          <a:ln>
            <a:solidFill>
              <a:srgbClr val="728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7242472" y="1865369"/>
            <a:ext cx="4732410" cy="4321517"/>
            <a:chOff x="7242472" y="1472553"/>
            <a:chExt cx="4732410" cy="432151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BDF9F0D-9564-3EA3-4A18-CB1B6F97B55D}"/>
                </a:ext>
              </a:extLst>
            </p:cNvPr>
            <p:cNvSpPr/>
            <p:nvPr/>
          </p:nvSpPr>
          <p:spPr>
            <a:xfrm>
              <a:off x="7269568" y="1472553"/>
              <a:ext cx="4705314" cy="1754326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Dissimilarity </a:t>
              </a:r>
              <a:r>
                <a:rPr lang="en-US" i="1" dirty="0"/>
                <a:t>d</a:t>
              </a:r>
              <a:r>
                <a:rPr lang="en-US" dirty="0"/>
                <a:t> of </a:t>
              </a:r>
              <a:r>
                <a:rPr lang="en-US" i="1" dirty="0"/>
                <a:t>a</a:t>
              </a:r>
              <a:r>
                <a:rPr lang="en-US" dirty="0"/>
                <a:t> and </a:t>
              </a:r>
              <a:r>
                <a:rPr lang="en-US" i="1" dirty="0"/>
                <a:t>b</a:t>
              </a:r>
              <a:r>
                <a:rPr lang="en-US" dirty="0"/>
                <a:t> with uncertainties </a:t>
              </a:r>
              <a:r>
                <a:rPr lang="en-US" dirty="0" err="1"/>
                <a:t>σ</a:t>
              </a:r>
              <a:r>
                <a:rPr lang="en-US" baseline="-25000" dirty="0" err="1"/>
                <a:t>a</a:t>
              </a:r>
              <a:r>
                <a:rPr lang="en-US" dirty="0"/>
                <a:t> and </a:t>
              </a:r>
              <a:r>
                <a:rPr lang="en-US" dirty="0" err="1"/>
                <a:t>σ</a:t>
              </a:r>
              <a:r>
                <a:rPr lang="en-US" baseline="-25000" dirty="0" err="1"/>
                <a:t>b</a:t>
              </a:r>
              <a:r>
                <a:rPr lang="en-US" dirty="0"/>
                <a:t> is:</a:t>
              </a:r>
            </a:p>
            <a:p>
              <a:endParaRPr lang="en-US" dirty="0"/>
            </a:p>
            <a:p>
              <a:endParaRPr lang="en-US" dirty="0"/>
            </a:p>
            <a:p>
              <a:r>
                <a:rPr lang="en-US" dirty="0"/>
                <a:t>k=1 if a, b for independent samples,</a:t>
              </a:r>
            </a:p>
            <a:p>
              <a:r>
                <a:rPr lang="en-US" dirty="0"/>
                <a:t>k=2 if a, b for similar samples (used k=2)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8492589" y="1718859"/>
                  <a:ext cx="2003177" cy="87049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 </m:t>
                        </m:r>
                        <m:f>
                          <m:fPr>
                            <m:ctrlPr>
                              <a:rPr lang="mr-I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𝑎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𝑏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)/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2589" y="1718859"/>
                  <a:ext cx="2003177" cy="87049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/>
            <p:cNvSpPr/>
            <p:nvPr/>
          </p:nvSpPr>
          <p:spPr>
            <a:xfrm>
              <a:off x="7242472" y="3175758"/>
              <a:ext cx="4445945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i="1" dirty="0"/>
                <a:t>d</a:t>
              </a:r>
              <a:r>
                <a:rPr lang="en-US" dirty="0"/>
                <a:t> can be interpreted by a weight </a:t>
              </a:r>
              <a:r>
                <a:rPr lang="en-US" i="1" dirty="0"/>
                <a:t>w</a:t>
              </a:r>
              <a:r>
                <a:rPr lang="en-US" dirty="0"/>
                <a:t> between 0 and 1 given by:</a:t>
              </a:r>
            </a:p>
          </p:txBody>
        </p:sp>
        <p:pic>
          <p:nvPicPr>
            <p:cNvPr id="63" name="Picture 62" descr="Application, schematic&#10;&#10;Description automatically generated with medium confidence">
              <a:extLst>
                <a:ext uri="{FF2B5EF4-FFF2-40B4-BE49-F238E27FC236}">
                  <a16:creationId xmlns:a16="http://schemas.microsoft.com/office/drawing/2014/main" id="{266ADFDA-D940-E436-D427-67506819F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13317" y="4714570"/>
              <a:ext cx="2717800" cy="1079500"/>
            </a:xfrm>
            <a:prstGeom prst="rect">
              <a:avLst/>
            </a:prstGeom>
            <a:ln>
              <a:noFill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/>
                <p:cNvSpPr txBox="1"/>
                <p:nvPr/>
              </p:nvSpPr>
              <p:spPr>
                <a:xfrm>
                  <a:off x="9244230" y="3480260"/>
                  <a:ext cx="1575047" cy="3148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/2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4230" y="3480260"/>
                  <a:ext cx="1575047" cy="31483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58" r="-1158" b="-576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/>
            <p:cNvSpPr/>
            <p:nvPr/>
          </p:nvSpPr>
          <p:spPr>
            <a:xfrm>
              <a:off x="7848431" y="3857319"/>
              <a:ext cx="2791598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mbria Math" charset="0"/>
                  <a:ea typeface="Cambria Math" charset="0"/>
                  <a:cs typeface="Cambria Math" charset="0"/>
                </a:rPr>
                <a:t>a − b → ∆</a:t>
              </a:r>
              <a:r>
                <a:rPr lang="en-US" baseline="-25000" dirty="0" err="1">
                  <a:latin typeface="Cambria Math" charset="0"/>
                  <a:ea typeface="Cambria Math" charset="0"/>
                  <a:cs typeface="Cambria Math" charset="0"/>
                </a:rPr>
                <a:t>i</a:t>
              </a:r>
              <a:r>
                <a:rPr lang="en-US" dirty="0">
                  <a:latin typeface="Cambria Math" charset="0"/>
                  <a:ea typeface="Cambria Math" charset="0"/>
                  <a:cs typeface="Cambria Math" charset="0"/>
                </a:rPr>
                <a:t> = </a:t>
              </a:r>
              <a:r>
                <a:rPr lang="en-US" dirty="0" err="1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r>
                <a:rPr lang="en-US" baseline="-25000" dirty="0" err="1">
                  <a:latin typeface="Cambria Math" charset="0"/>
                  <a:ea typeface="Cambria Math" charset="0"/>
                  <a:cs typeface="Cambria Math" charset="0"/>
                </a:rPr>
                <a:t>var,i</a:t>
              </a:r>
              <a:r>
                <a:rPr lang="en-US" dirty="0">
                  <a:latin typeface="Cambria Math" charset="0"/>
                  <a:ea typeface="Cambria Math" charset="0"/>
                  <a:cs typeface="Cambria Math" charset="0"/>
                </a:rPr>
                <a:t> − </a:t>
              </a:r>
              <a:r>
                <a:rPr lang="en-US" dirty="0" err="1">
                  <a:latin typeface="Cambria Math" charset="0"/>
                  <a:ea typeface="Cambria Math" charset="0"/>
                  <a:cs typeface="Cambria Math" charset="0"/>
                </a:rPr>
                <a:t>y</a:t>
              </a:r>
              <a:r>
                <a:rPr lang="en-US" baseline="-25000" dirty="0" err="1">
                  <a:latin typeface="Cambria Math" charset="0"/>
                  <a:ea typeface="Cambria Math" charset="0"/>
                  <a:cs typeface="Cambria Math" charset="0"/>
                </a:rPr>
                <a:t>default</a:t>
              </a:r>
              <a:r>
                <a:rPr lang="en-US" dirty="0">
                  <a:latin typeface="Cambria Math" charset="0"/>
                  <a:ea typeface="Cambria Math" charset="0"/>
                  <a:cs typeface="Cambria Math" charset="0"/>
                </a:rPr>
                <a:t>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73147" y="4199593"/>
              <a:ext cx="4415270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/>
                <a:t>The weighted RMS (gives the </a:t>
              </a:r>
              <a:r>
                <a:rPr lang="en-US"/>
                <a:t>final systematic error) is </a:t>
              </a:r>
              <a:r>
                <a:rPr lang="en-US" dirty="0"/>
                <a:t>defined as: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1698171" y="1417392"/>
            <a:ext cx="11210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Method 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33349" y="1372351"/>
            <a:ext cx="11210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Method 2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692245" y="1442006"/>
            <a:ext cx="112101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Method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508715-2780-2028-9777-3F374B05E1B5}"/>
              </a:ext>
            </a:extLst>
          </p:cNvPr>
          <p:cNvSpPr/>
          <p:nvPr/>
        </p:nvSpPr>
        <p:spPr>
          <a:xfrm>
            <a:off x="4716329" y="6002209"/>
            <a:ext cx="6375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Ref. for method 3: Thesis of </a:t>
            </a:r>
            <a:r>
              <a:rPr lang="en-US" b="1" dirty="0" err="1"/>
              <a:t>Vít</a:t>
            </a:r>
            <a:r>
              <a:rPr lang="en-US" b="1" dirty="0"/>
              <a:t> Kučera – “Study of strange particle production in jets with the ALICE experiment at the LHC”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3659821" y="4398143"/>
                <a:ext cx="3281989" cy="6731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√12</m:t>
                          </m:r>
                        </m:den>
                      </m:f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0" smtClean="0">
                          <a:latin typeface="Cambria Math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946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821" y="4398143"/>
                <a:ext cx="3281989" cy="673133"/>
              </a:xfrm>
              <a:prstGeom prst="rect">
                <a:avLst/>
              </a:prstGeom>
              <a:blipFill>
                <a:blip r:embed="rId11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EB0DA-68E0-7AEB-D7D5-7F3ACEA6693A}"/>
                  </a:ext>
                </a:extLst>
              </p:cNvPr>
              <p:cNvSpPr txBox="1"/>
              <p:nvPr/>
            </p:nvSpPr>
            <p:spPr>
              <a:xfrm>
                <a:off x="640139" y="4444790"/>
                <a:ext cx="1820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0.00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82EB0DA-68E0-7AEB-D7D5-7F3ACEA66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39" y="4444790"/>
                <a:ext cx="1820002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5BCC085-F484-924F-EDA2-7485FFD29A8D}"/>
              </a:ext>
            </a:extLst>
          </p:cNvPr>
          <p:cNvCxnSpPr/>
          <p:nvPr/>
        </p:nvCxnSpPr>
        <p:spPr>
          <a:xfrm>
            <a:off x="2819184" y="4619467"/>
            <a:ext cx="523989" cy="0"/>
          </a:xfrm>
          <a:prstGeom prst="straightConnector1">
            <a:avLst/>
          </a:prstGeom>
          <a:ln>
            <a:solidFill>
              <a:srgbClr val="728AB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8404098-DD59-6259-6D1C-D41B5A0FC111}"/>
              </a:ext>
            </a:extLst>
          </p:cNvPr>
          <p:cNvSpPr txBox="1"/>
          <p:nvPr/>
        </p:nvSpPr>
        <p:spPr>
          <a:xfrm>
            <a:off x="171936" y="4068724"/>
            <a:ext cx="322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bin 6,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2D6D9-3282-0E90-1FA7-B299694FB293}"/>
              </a:ext>
            </a:extLst>
          </p:cNvPr>
          <p:cNvSpPr txBox="1"/>
          <p:nvPr/>
        </p:nvSpPr>
        <p:spPr>
          <a:xfrm>
            <a:off x="3693370" y="4030239"/>
            <a:ext cx="3225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for bin 6,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989A83-40BF-631D-98D5-CFF43F44236B}"/>
              </a:ext>
            </a:extLst>
          </p:cNvPr>
          <p:cNvGraphicFramePr>
            <a:graphicFrameLocks noGrp="1"/>
          </p:cNvGraphicFramePr>
          <p:nvPr/>
        </p:nvGraphicFramePr>
        <p:xfrm>
          <a:off x="240207" y="5567103"/>
          <a:ext cx="3575088" cy="92333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21722">
                  <a:extLst>
                    <a:ext uri="{9D8B030D-6E8A-4147-A177-3AD203B41FA5}">
                      <a16:colId xmlns:a16="http://schemas.microsoft.com/office/drawing/2014/main" val="1600727250"/>
                    </a:ext>
                  </a:extLst>
                </a:gridCol>
                <a:gridCol w="780850">
                  <a:extLst>
                    <a:ext uri="{9D8B030D-6E8A-4147-A177-3AD203B41FA5}">
                      <a16:colId xmlns:a16="http://schemas.microsoft.com/office/drawing/2014/main" val="2989987111"/>
                    </a:ext>
                  </a:extLst>
                </a:gridCol>
                <a:gridCol w="771026">
                  <a:extLst>
                    <a:ext uri="{9D8B030D-6E8A-4147-A177-3AD203B41FA5}">
                      <a16:colId xmlns:a16="http://schemas.microsoft.com/office/drawing/2014/main" val="2811305072"/>
                    </a:ext>
                  </a:extLst>
                </a:gridCol>
                <a:gridCol w="682489">
                  <a:extLst>
                    <a:ext uri="{9D8B030D-6E8A-4147-A177-3AD203B41FA5}">
                      <a16:colId xmlns:a16="http://schemas.microsoft.com/office/drawing/2014/main" val="923522946"/>
                    </a:ext>
                  </a:extLst>
                </a:gridCol>
                <a:gridCol w="619001">
                  <a:extLst>
                    <a:ext uri="{9D8B030D-6E8A-4147-A177-3AD203B41FA5}">
                      <a16:colId xmlns:a16="http://schemas.microsoft.com/office/drawing/2014/main" val="3576497170"/>
                    </a:ext>
                  </a:extLst>
                </a:gridCol>
              </a:tblGrid>
              <a:tr h="4273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nHits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9BD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C3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399037"/>
                  </a:ext>
                </a:extLst>
              </a:tr>
              <a:tr h="4960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 err="1">
                          <a:solidFill>
                            <a:srgbClr val="FFFFFF"/>
                          </a:solidFill>
                          <a:effectLst/>
                        </a:rPr>
                        <a:t>gDCA</a:t>
                      </a:r>
                      <a:r>
                        <a:rPr lang="en-US" sz="1600" b="1" u="none" strike="noStrike" dirty="0">
                          <a:solidFill>
                            <a:srgbClr val="FFFFFF"/>
                          </a:solidFill>
                          <a:effectLst/>
                        </a:rPr>
                        <a:t> (cm)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9BD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 2.2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 1.8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1.4 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1 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24" marR="7124" marT="71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438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0A89C-B5D1-1A88-3BB3-1810DC93403F}"/>
                  </a:ext>
                </a:extLst>
              </p:cNvPr>
              <p:cNvSpPr txBox="1"/>
              <p:nvPr/>
            </p:nvSpPr>
            <p:spPr>
              <a:xfrm>
                <a:off x="240207" y="5216014"/>
                <a:ext cx="3575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/>
                  <a:t>N = 4x4  </a:t>
                </a:r>
                <a:r>
                  <a:rPr lang="en-US" b="1" dirty="0" err="1"/>
                  <a:t>cutsets</a:t>
                </a:r>
                <a:r>
                  <a:rPr lang="en-US" b="1" dirty="0"/>
                  <a:t>: </a:t>
                </a:r>
                <a:r>
                  <a:rPr lang="en-US" b="1" dirty="0" err="1"/>
                  <a:t>nHits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gDCA</a:t>
                </a:r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E10A89C-B5D1-1A88-3BB3-1810DC934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07" y="5216014"/>
                <a:ext cx="3575088" cy="369332"/>
              </a:xfrm>
              <a:prstGeom prst="rect">
                <a:avLst/>
              </a:prstGeom>
              <a:blipFill>
                <a:blip r:embed="rId1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44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72" grpId="0"/>
      <p:bldP spid="30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1C62FD-A577-C6F1-1F1B-3D3557E183EA}"/>
              </a:ext>
            </a:extLst>
          </p:cNvPr>
          <p:cNvSpPr txBox="1"/>
          <p:nvPr/>
        </p:nvSpPr>
        <p:spPr>
          <a:xfrm>
            <a:off x="33522" y="-25845"/>
            <a:ext cx="12124955" cy="553998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Introduction to Heavy – Ion Collisions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0F9D2B-B31A-4FF6-F182-42FCECDE6E66}"/>
              </a:ext>
            </a:extLst>
          </p:cNvPr>
          <p:cNvSpPr txBox="1"/>
          <p:nvPr/>
        </p:nvSpPr>
        <p:spPr>
          <a:xfrm>
            <a:off x="78450" y="535477"/>
            <a:ext cx="12080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Heavy ions colliding at ultra–relativistic energies instantly produces deconfined Quark-Gluon Plasma (QGP):</a:t>
            </a:r>
          </a:p>
        </p:txBody>
      </p:sp>
      <p:pic>
        <p:nvPicPr>
          <p:cNvPr id="7" name="Online Media 11" descr="hybrid_e200_smooth230a.mp4">
            <a:hlinkClick r:id="" action="ppaction://media"/>
            <a:extLst>
              <a:ext uri="{FF2B5EF4-FFF2-40B4-BE49-F238E27FC236}">
                <a16:creationId xmlns:a16="http://schemas.microsoft.com/office/drawing/2014/main" id="{FC462C7D-D5C0-D5BF-CDC4-A64BBF2674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930645"/>
            <a:ext cx="5918635" cy="42857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1E27414-65A0-FD33-9827-D8F93382D96F}"/>
              </a:ext>
            </a:extLst>
          </p:cNvPr>
          <p:cNvSpPr txBox="1"/>
          <p:nvPr/>
        </p:nvSpPr>
        <p:spPr>
          <a:xfrm>
            <a:off x="6526369" y="5399193"/>
            <a:ext cx="52411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easuring correlations of the particle directions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shows 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charges move away from each other; 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i.e.</a:t>
            </a:r>
            <a:r>
              <a:rPr lang="en-US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they "diffuse." 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E897D8-6655-5EA2-C67B-49570DB5B42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400"/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013747-4252-564E-A9F8-5C854B9EE90D}" type="slidenum">
              <a:rPr lang="en-US"/>
              <a:pPr/>
              <a:t>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D65F2CA-5897-C633-555A-74F834A5310A}"/>
              </a:ext>
            </a:extLst>
          </p:cNvPr>
          <p:cNvGrpSpPr/>
          <p:nvPr/>
        </p:nvGrpSpPr>
        <p:grpSpPr>
          <a:xfrm>
            <a:off x="8721965" y="2012822"/>
            <a:ext cx="666704" cy="606984"/>
            <a:chOff x="9004864" y="832414"/>
            <a:chExt cx="627627" cy="59099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FC266D-7F46-91B8-4B5C-023A0CF9028A}"/>
                </a:ext>
              </a:extLst>
            </p:cNvPr>
            <p:cNvSpPr txBox="1"/>
            <p:nvPr/>
          </p:nvSpPr>
          <p:spPr>
            <a:xfrm>
              <a:off x="9293937" y="96174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+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9756A2-EA38-563C-8CAB-B48988855A87}"/>
                </a:ext>
              </a:extLst>
            </p:cNvPr>
            <p:cNvSpPr txBox="1"/>
            <p:nvPr/>
          </p:nvSpPr>
          <p:spPr>
            <a:xfrm>
              <a:off x="9004864" y="832414"/>
              <a:ext cx="578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432FF"/>
                  </a:solidFill>
                </a:rPr>
                <a:t>_</a:t>
              </a:r>
            </a:p>
          </p:txBody>
        </p:sp>
      </p:grpSp>
      <p:pic>
        <p:nvPicPr>
          <p:cNvPr id="3073" name="Picture 1" descr="page2image46366144">
            <a:extLst>
              <a:ext uri="{FF2B5EF4-FFF2-40B4-BE49-F238E27FC236}">
                <a16:creationId xmlns:a16="http://schemas.microsoft.com/office/drawing/2014/main" id="{5B4239BA-D6EA-0FF1-6D54-ED0FAC79E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65" y="2715202"/>
            <a:ext cx="5807364" cy="400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0CD912-ED4F-6B87-9E08-956E0F457CD3}"/>
                  </a:ext>
                </a:extLst>
              </p:cNvPr>
              <p:cNvSpPr txBox="1"/>
              <p:nvPr/>
            </p:nvSpPr>
            <p:spPr>
              <a:xfrm>
                <a:off x="199827" y="885675"/>
                <a:ext cx="5896171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perfect fluid, that is ~10</a:t>
                </a:r>
                <a:r>
                  <a:rPr lang="en-US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times hotter than the core of the Sun i.e., </a:t>
                </a:r>
                <a:r>
                  <a:rPr lang="en-US" dirty="0"/>
                  <a:t>~300 MeV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K</m:t>
                    </m:r>
                  </m:oMath>
                </a14:m>
                <a:r>
                  <a:rPr lang="en-US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Crossover – conversion from QGP to hadron gas phase at ~150 MeV and nearly zero baryonic chemical potential.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QGP forms hadrons (hadronization) after ~10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fm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/c.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Finally, hadrons are investigated by our detectors.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0CD912-ED4F-6B87-9E08-956E0F457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27" y="885675"/>
                <a:ext cx="5896171" cy="1754326"/>
              </a:xfrm>
              <a:prstGeom prst="rect">
                <a:avLst/>
              </a:prstGeom>
              <a:blipFill>
                <a:blip r:embed="rId7"/>
                <a:stretch>
                  <a:fillRect l="-644" t="-1439" r="-1288" b="-5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105386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88C8B7-8BA9-F292-3A25-3ECFAA82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50184" y="-402391"/>
            <a:ext cx="4139479" cy="90621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05B86-5D6A-2C49-9B21-FA15FA888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5186" y="6462547"/>
            <a:ext cx="2743200" cy="365125"/>
          </a:xfrm>
        </p:spPr>
        <p:txBody>
          <a:bodyPr/>
          <a:lstStyle/>
          <a:p>
            <a:fld id="{9E5FB4AA-A63A-B04A-9DBE-50D75305685D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42A57-6AA5-AA4B-8D8A-34C512903139}"/>
              </a:ext>
            </a:extLst>
          </p:cNvPr>
          <p:cNvSpPr txBox="1"/>
          <p:nvPr/>
        </p:nvSpPr>
        <p:spPr>
          <a:xfrm>
            <a:off x="193987" y="125371"/>
            <a:ext cx="12191999" cy="523220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Comparing the three methods for the 4x4  </a:t>
            </a:r>
            <a:r>
              <a:rPr lang="en-US" dirty="0" err="1"/>
              <a:t>cutsets</a:t>
            </a:r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3987" y="894657"/>
            <a:ext cx="63385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Plot of uncertainties from all 3 methods: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Method 1 and method 2 are comparable.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dirty="0"/>
              <a:t>Method 3 gives larger systematic uncertainties for B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/>
              <a:t>d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dirty="0"/>
              <a:t>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E5265D-EBB2-1D12-8B9C-68113D8519A9}"/>
              </a:ext>
            </a:extLst>
          </p:cNvPr>
          <p:cNvGrpSpPr/>
          <p:nvPr/>
        </p:nvGrpSpPr>
        <p:grpSpPr>
          <a:xfrm>
            <a:off x="3466577" y="2569180"/>
            <a:ext cx="1493198" cy="989320"/>
            <a:chOff x="3466577" y="2592131"/>
            <a:chExt cx="1493198" cy="989320"/>
          </a:xfrm>
        </p:grpSpPr>
        <p:grpSp>
          <p:nvGrpSpPr>
            <p:cNvPr id="44" name="Group 43"/>
            <p:cNvGrpSpPr/>
            <p:nvPr/>
          </p:nvGrpSpPr>
          <p:grpSpPr>
            <a:xfrm>
              <a:off x="3466577" y="2817101"/>
              <a:ext cx="1400590" cy="764350"/>
              <a:chOff x="8712911" y="3454067"/>
              <a:chExt cx="980900" cy="520987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8712911" y="3870231"/>
                <a:ext cx="252821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8718350" y="3717875"/>
                <a:ext cx="252821" cy="0"/>
              </a:xfrm>
              <a:prstGeom prst="line">
                <a:avLst/>
              </a:prstGeom>
              <a:ln w="19050">
                <a:solidFill>
                  <a:srgbClr val="008F00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8713782" y="3575251"/>
                <a:ext cx="25282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8968469" y="3454067"/>
                <a:ext cx="713248" cy="23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FF0000"/>
                    </a:solidFill>
                  </a:rPr>
                  <a:t>Method 1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8980563" y="3589821"/>
                <a:ext cx="713248" cy="23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008F00"/>
                    </a:solidFill>
                  </a:rPr>
                  <a:t>Method 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8970342" y="3744292"/>
                <a:ext cx="713248" cy="230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Method 3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3D60F9-F455-FC31-F9BA-DB49353AB721}"/>
                </a:ext>
              </a:extLst>
            </p:cNvPr>
            <p:cNvCxnSpPr/>
            <p:nvPr/>
          </p:nvCxnSpPr>
          <p:spPr>
            <a:xfrm>
              <a:off x="3466577" y="2755635"/>
              <a:ext cx="360994" cy="0"/>
            </a:xfrm>
            <a:prstGeom prst="line">
              <a:avLst/>
            </a:prstGeom>
            <a:ln w="19050">
              <a:solidFill>
                <a:srgbClr val="0432FF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640CE-11B8-B31C-0F07-966292D6929A}"/>
                </a:ext>
              </a:extLst>
            </p:cNvPr>
            <p:cNvSpPr txBox="1"/>
            <p:nvPr/>
          </p:nvSpPr>
          <p:spPr>
            <a:xfrm>
              <a:off x="3830235" y="2592131"/>
              <a:ext cx="11295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32FF4"/>
                  </a:solidFill>
                </a:rPr>
                <a:t>Stat. Errors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9495F6-E1FE-830B-77FC-3D31DCFA5E98}"/>
              </a:ext>
            </a:extLst>
          </p:cNvPr>
          <p:cNvSpPr txBox="1"/>
          <p:nvPr/>
        </p:nvSpPr>
        <p:spPr>
          <a:xfrm>
            <a:off x="736353" y="6254417"/>
            <a:ext cx="61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systematic uncertainties evaluated using  method 1.</a:t>
            </a:r>
          </a:p>
        </p:txBody>
      </p:sp>
    </p:spTree>
    <p:extLst>
      <p:ext uri="{BB962C8B-B14F-4D97-AF65-F5344CB8AC3E}">
        <p14:creationId xmlns:p14="http://schemas.microsoft.com/office/powerpoint/2010/main" val="427267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D2440A-410E-874B-F85D-D2161CD3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40145" y="-871197"/>
            <a:ext cx="5882583" cy="95758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77912-6A0E-F2B3-928D-290EA5B5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482" y="6407359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E84F077-1B76-9367-6A18-F794ECF48B67}"/>
              </a:ext>
            </a:extLst>
          </p:cNvPr>
          <p:cNvSpPr txBox="1">
            <a:spLocks/>
          </p:cNvSpPr>
          <p:nvPr/>
        </p:nvSpPr>
        <p:spPr>
          <a:xfrm>
            <a:off x="95537" y="-117357"/>
            <a:ext cx="12192000" cy="69784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Comparison of B</a:t>
            </a:r>
            <a:r>
              <a:rPr lang="en-US" sz="2800" baseline="-25000" dirty="0">
                <a:latin typeface="Times" pitchFamily="2" charset="0"/>
              </a:rPr>
              <a:t>2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dirty="0">
                <a:latin typeface="Symbol" pitchFamily="2" charset="2"/>
              </a:rPr>
              <a:t>D</a:t>
            </a:r>
            <a:r>
              <a:rPr lang="en-US" sz="2800" dirty="0">
                <a:latin typeface="Times" pitchFamily="2" charset="0"/>
              </a:rPr>
              <a:t>y) Model and Data for all species at 200 GeV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/>
              <p:nvPr/>
            </p:nvSpPr>
            <p:spPr>
              <a:xfrm>
                <a:off x="3896596" y="1062556"/>
                <a:ext cx="543895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596" y="1062556"/>
                <a:ext cx="543895" cy="366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/>
              <p:nvPr/>
            </p:nvSpPr>
            <p:spPr>
              <a:xfrm>
                <a:off x="7008716" y="3007960"/>
                <a:ext cx="509924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𝒌𝒌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16" y="3007960"/>
                <a:ext cx="509924" cy="3660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/>
              <p:nvPr/>
            </p:nvSpPr>
            <p:spPr>
              <a:xfrm>
                <a:off x="10211551" y="4934605"/>
                <a:ext cx="513321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1551" y="4934605"/>
                <a:ext cx="513321" cy="3660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/>
              <p:nvPr/>
            </p:nvSpPr>
            <p:spPr>
              <a:xfrm>
                <a:off x="6937165" y="1074800"/>
                <a:ext cx="526910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165" y="1074800"/>
                <a:ext cx="526910" cy="3660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/>
              <p:nvPr/>
            </p:nvSpPr>
            <p:spPr>
              <a:xfrm>
                <a:off x="10187209" y="1080757"/>
                <a:ext cx="528608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209" y="1080757"/>
                <a:ext cx="528608" cy="3660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/>
              <p:nvPr/>
            </p:nvSpPr>
            <p:spPr>
              <a:xfrm>
                <a:off x="3773745" y="4934605"/>
                <a:ext cx="744190" cy="3660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745" y="4934605"/>
                <a:ext cx="744190" cy="3660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/>
              <p:nvPr/>
            </p:nvSpPr>
            <p:spPr>
              <a:xfrm>
                <a:off x="3910747" y="3007960"/>
                <a:ext cx="526910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747" y="3007960"/>
                <a:ext cx="526910" cy="3660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/>
              <p:nvPr/>
            </p:nvSpPr>
            <p:spPr>
              <a:xfrm>
                <a:off x="10142093" y="3007960"/>
                <a:ext cx="511621" cy="366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2093" y="3007960"/>
                <a:ext cx="511621" cy="3660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/>
              <p:nvPr/>
            </p:nvSpPr>
            <p:spPr>
              <a:xfrm>
                <a:off x="7078653" y="4868055"/>
                <a:ext cx="552389" cy="399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𝒑𝒌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653" y="4868055"/>
                <a:ext cx="552389" cy="399298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6D6E39-8112-6C38-37AE-EC44BA06B16E}"/>
                  </a:ext>
                </a:extLst>
              </p:cNvPr>
              <p:cNvSpPr/>
              <p:nvPr/>
            </p:nvSpPr>
            <p:spPr>
              <a:xfrm>
                <a:off x="8083000" y="1230187"/>
                <a:ext cx="218420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 smtClean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𝐊</m:t>
                      </m:r>
                    </m:oMath>
                  </m:oMathPara>
                </a14:m>
                <a:endParaRPr lang="en-US" sz="900" b="1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.                 </m:t>
                      </m:r>
                    </m:oMath>
                  </m:oMathPara>
                </a14:m>
                <a:endParaRPr lang="en-US" sz="900" b="1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900" b="1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A6D6E39-8112-6C38-37AE-EC44BA06B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000" y="1230187"/>
                <a:ext cx="2184203" cy="646331"/>
              </a:xfrm>
              <a:prstGeom prst="rect">
                <a:avLst/>
              </a:prstGeom>
              <a:blipFill>
                <a:blip r:embed="rId13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08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19"/>
    </mc:Choice>
    <mc:Fallback xmlns="">
      <p:transition spd="slow" advTm="2031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72A353-D42F-76F1-3325-D582860CE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315668" y="-825837"/>
            <a:ext cx="5839816" cy="9425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177912-6A0E-F2B3-928D-290EA5B5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6481" y="6407359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/>
              <p:nvPr/>
            </p:nvSpPr>
            <p:spPr>
              <a:xfrm>
                <a:off x="3954250" y="963626"/>
                <a:ext cx="621070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AD77B2-8DF2-9686-2255-F31824938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250" y="963626"/>
                <a:ext cx="621070" cy="4096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/>
              <p:nvPr/>
            </p:nvSpPr>
            <p:spPr>
              <a:xfrm>
                <a:off x="7115151" y="2995151"/>
                <a:ext cx="582279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𝒌𝒌</m:t>
                      </m:r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6DF2E8-9374-1465-0DC8-4F962B502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51" y="2995151"/>
                <a:ext cx="582279" cy="4096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/>
              <p:nvPr/>
            </p:nvSpPr>
            <p:spPr>
              <a:xfrm>
                <a:off x="10354598" y="4945503"/>
                <a:ext cx="586158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DA30A0-B195-4C9F-9303-6F3B7BC8A4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98" y="4945503"/>
                <a:ext cx="586158" cy="4096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/>
              <p:nvPr/>
            </p:nvSpPr>
            <p:spPr>
              <a:xfrm>
                <a:off x="7115151" y="975782"/>
                <a:ext cx="601675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A5CF741-76AB-858E-E03B-0EF731E98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151" y="975782"/>
                <a:ext cx="601675" cy="4096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/>
              <p:nvPr/>
            </p:nvSpPr>
            <p:spPr>
              <a:xfrm>
                <a:off x="10344474" y="1018185"/>
                <a:ext cx="603615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63F30F4-718F-E24D-4CD1-6D57EF1E22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474" y="1018185"/>
                <a:ext cx="603615" cy="4096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/>
              <p:nvPr/>
            </p:nvSpPr>
            <p:spPr>
              <a:xfrm>
                <a:off x="3699253" y="4866105"/>
                <a:ext cx="1131063" cy="409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8C04387-B298-B220-496E-E78FDB9849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253" y="4866105"/>
                <a:ext cx="1131063" cy="4096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/>
              <p:nvPr/>
            </p:nvSpPr>
            <p:spPr>
              <a:xfrm>
                <a:off x="3993276" y="2995151"/>
                <a:ext cx="601675" cy="409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57B5854-4E80-673D-82D8-4FAD3A63C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276" y="2995151"/>
                <a:ext cx="601675" cy="4096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/>
              <p:nvPr/>
            </p:nvSpPr>
            <p:spPr>
              <a:xfrm>
                <a:off x="10344474" y="2973759"/>
                <a:ext cx="58421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𝒌𝒑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33C8365-9421-6687-CD20-C1A35172F8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474" y="2973759"/>
                <a:ext cx="584217" cy="338554"/>
              </a:xfrm>
              <a:prstGeom prst="rect">
                <a:avLst/>
              </a:prstGeom>
              <a:blipFill>
                <a:blip r:embed="rId11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/>
              <p:nvPr/>
            </p:nvSpPr>
            <p:spPr>
              <a:xfrm>
                <a:off x="7144554" y="4895814"/>
                <a:ext cx="48282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𝒑𝒌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12FD3EE-D855-B46E-BFF0-15AAF7A11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554" y="4895814"/>
                <a:ext cx="482824" cy="338554"/>
              </a:xfrm>
              <a:prstGeom prst="rect">
                <a:avLst/>
              </a:prstGeom>
              <a:blipFill>
                <a:blip r:embed="rId12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D9EA48-AC1C-48C8-0024-7F02C557EB95}"/>
                  </a:ext>
                </a:extLst>
              </p:cNvPr>
              <p:cNvSpPr/>
              <p:nvPr/>
            </p:nvSpPr>
            <p:spPr>
              <a:xfrm>
                <a:off x="8361727" y="1321611"/>
                <a:ext cx="1546276" cy="7820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+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Au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 200 </m:t>
                    </m:r>
                    <m:r>
                      <m:rPr>
                        <m:nor/>
                      </m:rPr>
                      <a:rPr lang="en-US" sz="9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GeV</m:t>
                    </m:r>
                  </m:oMath>
                </a14:m>
                <a:r>
                  <a:rPr lang="en-US" sz="900" dirty="0"/>
                  <a:t> </a:t>
                </a:r>
                <a:endParaRPr lang="en-US" sz="900" b="1" i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𝛑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𝐊</m:t>
                      </m:r>
                    </m:oMath>
                  </m:oMathPara>
                </a14:m>
                <a:endParaRPr lang="en-US" sz="900" b="1" dirty="0"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b>
                          <m:r>
                            <a:rPr lang="en-US" sz="900" b="1" i="0">
                              <a:latin typeface="Cambria Math" panose="02040503050406030204" pitchFamily="18" charset="0"/>
                            </a:rPr>
                            <m:t>𝐓</m:t>
                          </m:r>
                        </m:sub>
                      </m:sSub>
                      <m:r>
                        <a:rPr lang="en-US" sz="900" b="1" i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00" b="1" i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900" b="1" i="0" smtClean="0">
                          <a:latin typeface="Cambria Math" panose="02040503050406030204" pitchFamily="18" charset="0"/>
                        </a:rPr>
                        <m:t>𝐩</m:t>
                      </m:r>
                    </m:oMath>
                  </m:oMathPara>
                </a14:m>
                <a:endParaRPr lang="en-US" sz="900" b="1" dirty="0"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9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900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900" b="1" i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900" b="1" i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900" b="1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D9EA48-AC1C-48C8-0024-7F02C557E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727" y="1321611"/>
                <a:ext cx="1546276" cy="78206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ubtitle 2">
            <a:extLst>
              <a:ext uri="{FF2B5EF4-FFF2-40B4-BE49-F238E27FC236}">
                <a16:creationId xmlns:a16="http://schemas.microsoft.com/office/drawing/2014/main" id="{7E84F077-1B76-9367-6A18-F794ECF48B67}"/>
              </a:ext>
            </a:extLst>
          </p:cNvPr>
          <p:cNvSpPr txBox="1">
            <a:spLocks/>
          </p:cNvSpPr>
          <p:nvPr/>
        </p:nvSpPr>
        <p:spPr>
          <a:xfrm>
            <a:off x="95537" y="-241008"/>
            <a:ext cx="12192000" cy="69784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Comparison of B</a:t>
            </a:r>
            <a:r>
              <a:rPr lang="en-US" sz="2800" baseline="-25000" dirty="0">
                <a:latin typeface="Times" pitchFamily="2" charset="0"/>
              </a:rPr>
              <a:t>2</a:t>
            </a:r>
            <a:r>
              <a:rPr lang="en-US" sz="2800" dirty="0">
                <a:latin typeface="Times" pitchFamily="2" charset="0"/>
              </a:rPr>
              <a:t>(</a:t>
            </a:r>
            <a:r>
              <a:rPr lang="en-US" sz="2800" dirty="0" err="1">
                <a:latin typeface="Symbol" pitchFamily="2" charset="2"/>
              </a:rPr>
              <a:t>D</a:t>
            </a:r>
            <a:r>
              <a:rPr lang="en-US" sz="2800" dirty="0" err="1">
                <a:latin typeface="Symbol" pitchFamily="2" charset="2"/>
                <a:ea typeface="Symbol" charset="2"/>
                <a:cs typeface="Symbol" charset="2"/>
              </a:rPr>
              <a:t>f</a:t>
            </a:r>
            <a:r>
              <a:rPr lang="en-US" sz="2800" dirty="0">
                <a:latin typeface="Times" pitchFamily="2" charset="0"/>
              </a:rPr>
              <a:t>) Model and Data for all species at 200 GeV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A5CB8-A3C5-EEDE-2AEB-A56B03AEC07B}"/>
              </a:ext>
            </a:extLst>
          </p:cNvPr>
          <p:cNvSpPr txBox="1"/>
          <p:nvPr/>
        </p:nvSpPr>
        <p:spPr>
          <a:xfrm>
            <a:off x="974736" y="421365"/>
            <a:ext cx="104676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Uncertainties are  greater for mixed species compared to the identical ones.</a:t>
            </a:r>
          </a:p>
          <a:p>
            <a:r>
              <a:rPr lang="en-US" sz="1600" dirty="0"/>
              <a:t>B</a:t>
            </a:r>
            <a:r>
              <a:rPr lang="en-US" sz="1600" baseline="-25000" dirty="0"/>
              <a:t>2</a:t>
            </a:r>
            <a:r>
              <a:rPr lang="en-US" sz="1600" dirty="0"/>
              <a:t>(</a:t>
            </a:r>
            <a:r>
              <a:rPr lang="en-US" sz="1600" dirty="0" err="1">
                <a:latin typeface="Symbol" pitchFamily="2" charset="2"/>
              </a:rPr>
              <a:t>D</a:t>
            </a:r>
            <a:r>
              <a:rPr lang="en-US" sz="1600" dirty="0" err="1">
                <a:latin typeface="Symbol" charset="2"/>
                <a:ea typeface="Symbol" charset="2"/>
                <a:cs typeface="Symbol" charset="2"/>
              </a:rPr>
              <a:t>f</a:t>
            </a:r>
            <a:r>
              <a:rPr lang="en-US" sz="1600" dirty="0"/>
              <a:t>) is much smaller for mixed species compared to the identical ones (~100 times smaller in same cases).</a:t>
            </a:r>
          </a:p>
        </p:txBody>
      </p:sp>
    </p:spTree>
    <p:extLst>
      <p:ext uri="{BB962C8B-B14F-4D97-AF65-F5344CB8AC3E}">
        <p14:creationId xmlns:p14="http://schemas.microsoft.com/office/powerpoint/2010/main" val="190867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5"/>
    </mc:Choice>
    <mc:Fallback xmlns="">
      <p:transition spd="slow" advTm="1436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0106E1-4B91-4169-EB08-E0B88B736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89267" y="6484189"/>
            <a:ext cx="3017520" cy="331932"/>
          </a:xfrm>
        </p:spPr>
        <p:txBody>
          <a:bodyPr/>
          <a:lstStyle/>
          <a:p>
            <a:fld id="{B18A4860-775A-FE46-99E4-17E6C8FA9B8E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D426B85-9857-35E8-0218-80A48222DA77}"/>
              </a:ext>
            </a:extLst>
          </p:cNvPr>
          <p:cNvSpPr txBox="1">
            <a:spLocks/>
          </p:cNvSpPr>
          <p:nvPr/>
        </p:nvSpPr>
        <p:spPr>
          <a:xfrm>
            <a:off x="200025" y="225703"/>
            <a:ext cx="11780960" cy="49447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Model details – versions, other analysis details.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164084-AE4B-6938-524F-B392108426B7}"/>
              </a:ext>
            </a:extLst>
          </p:cNvPr>
          <p:cNvSpPr/>
          <p:nvPr/>
        </p:nvSpPr>
        <p:spPr>
          <a:xfrm>
            <a:off x="8214102" y="3611117"/>
            <a:ext cx="1150330" cy="362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CC5DF-1001-5435-6911-577E3479CAF5}"/>
              </a:ext>
            </a:extLst>
          </p:cNvPr>
          <p:cNvSpPr/>
          <p:nvPr/>
        </p:nvSpPr>
        <p:spPr>
          <a:xfrm>
            <a:off x="9223348" y="3883349"/>
            <a:ext cx="366532" cy="1536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040C1-3750-D55A-14F5-4E40B779186F}"/>
              </a:ext>
            </a:extLst>
          </p:cNvPr>
          <p:cNvSpPr txBox="1"/>
          <p:nvPr/>
        </p:nvSpPr>
        <p:spPr>
          <a:xfrm>
            <a:off x="979759" y="1128138"/>
            <a:ext cx="10827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UrQMD</a:t>
            </a:r>
            <a:r>
              <a:rPr lang="en-US" dirty="0"/>
              <a:t>,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HIJING, and SMASH – hadronic cascade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AMPT (A Multi Phase Transport) version we use is 2.26t7b – uses string melting – should be suitable for energy range from 5 GeV to 5.5 </a:t>
            </a:r>
            <a:r>
              <a:rPr lang="en-US" dirty="0" err="1"/>
              <a:t>TeV</a:t>
            </a:r>
            <a:r>
              <a:rPr lang="en-US" dirty="0"/>
              <a:t>. Both default (DF) and string melt (SM) use the initial conditions from HIJING (Heavy-Ion Jet </a:t>
            </a:r>
            <a:r>
              <a:rPr lang="en-US" dirty="0" err="1"/>
              <a:t>INteraction</a:t>
            </a:r>
            <a:r>
              <a:rPr lang="en-US" dirty="0"/>
              <a:t> Generator) + </a:t>
            </a:r>
            <a:r>
              <a:rPr lang="en-US" b="0" i="0" dirty="0">
                <a:solidFill>
                  <a:srgbClr val="000000"/>
                </a:solidFill>
                <a:effectLst/>
                <a:latin typeface="STIXGeneral-Regular" pitchFamily="2" charset="2"/>
              </a:rPr>
              <a:t>elastic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TIXGeneral-Regular" pitchFamily="2" charset="2"/>
              </a:rPr>
              <a:t>parton</a:t>
            </a:r>
            <a:r>
              <a:rPr lang="en-US" b="0" i="0" dirty="0">
                <a:solidFill>
                  <a:srgbClr val="000000"/>
                </a:solidFill>
                <a:effectLst/>
                <a:latin typeface="STIXGeneral-Regular" pitchFamily="2" charset="2"/>
              </a:rPr>
              <a:t> cascade model, namely, the Zhang’s Parton Cascade (ZPC)+ the Lund string model for hadronization, and the A Relativistic Transport (ART) hadron cascade. </a:t>
            </a:r>
            <a:r>
              <a:rPr lang="en-US" dirty="0">
                <a:solidFill>
                  <a:srgbClr val="000000"/>
                </a:solidFill>
                <a:latin typeface="STIXGeneral-Regular" pitchFamily="2" charset="2"/>
              </a:rPr>
              <a:t>In</a:t>
            </a:r>
            <a:r>
              <a:rPr lang="en-US" b="0" i="0" dirty="0">
                <a:solidFill>
                  <a:srgbClr val="000000"/>
                </a:solidFill>
                <a:effectLst/>
                <a:latin typeface="STIXGeneral-Regular" pitchFamily="2" charset="2"/>
              </a:rPr>
              <a:t> SM version excited hadronic strings converted to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TIXGeneral-Regular" pitchFamily="2" charset="2"/>
              </a:rPr>
              <a:t>partons</a:t>
            </a:r>
            <a:r>
              <a:rPr lang="en-US" b="0" i="0" dirty="0">
                <a:solidFill>
                  <a:srgbClr val="000000"/>
                </a:solidFill>
                <a:effectLst/>
                <a:latin typeface="STIXGeneral-Regular" pitchFamily="2" charset="2"/>
              </a:rPr>
              <a:t> (on top of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STIXGeneral-Regular" pitchFamily="2" charset="2"/>
              </a:rPr>
              <a:t>parton</a:t>
            </a:r>
            <a:r>
              <a:rPr lang="en-US" b="0" i="0" dirty="0">
                <a:solidFill>
                  <a:srgbClr val="000000"/>
                </a:solidFill>
                <a:effectLst/>
                <a:latin typeface="STIXGeneral-Regular" pitchFamily="2" charset="2"/>
              </a:rPr>
              <a:t> cascade of the DF model)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String: Segment b/w pairs Q, </a:t>
            </a:r>
            <a:r>
              <a:rPr lang="en-US" dirty="0" err="1"/>
              <a:t>Q_bar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used in </a:t>
            </a:r>
            <a:r>
              <a:rPr lang="en-US" dirty="0" err="1"/>
              <a:t>UrQMD</a:t>
            </a:r>
            <a:r>
              <a:rPr lang="en-US" dirty="0"/>
              <a:t> is the sum of pot. Of nucleons/hadrons whereas in SMASH (Simulating many accelerating strongly interacting hadrons) uses a mean field potential. SMASH, </a:t>
            </a:r>
            <a:r>
              <a:rPr lang="en-US" dirty="0" err="1"/>
              <a:t>UrQ</a:t>
            </a:r>
            <a:r>
              <a:rPr lang="en-US" dirty="0"/>
              <a:t>, HIJ.. Good for low energy beam but AMPT for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we use: SMASH 2.2, </a:t>
            </a:r>
            <a:r>
              <a:rPr lang="en-US" dirty="0" err="1"/>
              <a:t>Hijing</a:t>
            </a:r>
            <a:r>
              <a:rPr lang="en-US" dirty="0"/>
              <a:t> 1.41</a:t>
            </a:r>
          </a:p>
        </p:txBody>
      </p:sp>
    </p:spTree>
    <p:extLst>
      <p:ext uri="{BB962C8B-B14F-4D97-AF65-F5344CB8AC3E}">
        <p14:creationId xmlns:p14="http://schemas.microsoft.com/office/powerpoint/2010/main" val="21211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39"/>
    </mc:Choice>
    <mc:Fallback xmlns="">
      <p:transition spd="slow" advTm="4053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B93F70-BDE2-C06F-5943-E048BA00A7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6281" y="38485"/>
            <a:ext cx="5919025" cy="41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1C62FD-A577-C6F1-1F1B-3D3557E183EA}"/>
              </a:ext>
            </a:extLst>
          </p:cNvPr>
          <p:cNvSpPr txBox="1"/>
          <p:nvPr/>
        </p:nvSpPr>
        <p:spPr>
          <a:xfrm>
            <a:off x="72711" y="25487"/>
            <a:ext cx="12124955" cy="553998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algn="l"/>
            <a:r>
              <a:rPr lang="en-US" sz="2800" dirty="0">
                <a:latin typeface="Times" pitchFamily="2" charset="0"/>
              </a:rPr>
              <a:t>Star Experiment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1B1B73-C4B2-2779-8099-D3122C8CA354}"/>
              </a:ext>
            </a:extLst>
          </p:cNvPr>
          <p:cNvGrpSpPr/>
          <p:nvPr/>
        </p:nvGrpSpPr>
        <p:grpSpPr>
          <a:xfrm>
            <a:off x="164296" y="4273840"/>
            <a:ext cx="2595645" cy="2437035"/>
            <a:chOff x="276840" y="4377549"/>
            <a:chExt cx="2595645" cy="2437035"/>
          </a:xfrm>
        </p:grpSpPr>
        <p:pic>
          <p:nvPicPr>
            <p:cNvPr id="19" name="Picture 18" descr="screenshot_06252k_front_r1177002_t25_ev9">
              <a:extLst>
                <a:ext uri="{FF2B5EF4-FFF2-40B4-BE49-F238E27FC236}">
                  <a16:creationId xmlns:a16="http://schemas.microsoft.com/office/drawing/2014/main" id="{2DD2A134-E03E-28D9-2681-51EC8CB09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840" y="4377549"/>
              <a:ext cx="2569079" cy="24370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CD8993-9051-E406-5E5E-2CC64C3192E7}"/>
                </a:ext>
              </a:extLst>
            </p:cNvPr>
            <p:cNvCxnSpPr>
              <a:cxnSpLocks/>
            </p:cNvCxnSpPr>
            <p:nvPr/>
          </p:nvCxnSpPr>
          <p:spPr>
            <a:xfrm>
              <a:off x="1564220" y="5611558"/>
              <a:ext cx="1182013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F9A073-B6E7-5213-CF67-AC7A1DDBD4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9027" y="4397130"/>
              <a:ext cx="0" cy="1214538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002E0E-9746-CDB4-7574-CDC08B4550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82149" y="4992387"/>
              <a:ext cx="1290336" cy="607269"/>
            </a:xfrm>
            <a:prstGeom prst="line">
              <a:avLst/>
            </a:prstGeom>
            <a:ln w="19050">
              <a:solidFill>
                <a:srgbClr val="FFFF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129C8E8E-8608-A9E7-5BC8-82BB0508257C}"/>
                </a:ext>
              </a:extLst>
            </p:cNvPr>
            <p:cNvSpPr/>
            <p:nvPr/>
          </p:nvSpPr>
          <p:spPr>
            <a:xfrm>
              <a:off x="2100695" y="5299081"/>
              <a:ext cx="194961" cy="660087"/>
            </a:xfrm>
            <a:prstGeom prst="arc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64405C-96FC-03DC-7B72-FDEB56C63DAD}"/>
                </a:ext>
              </a:extLst>
            </p:cNvPr>
            <p:cNvSpPr txBox="1"/>
            <p:nvPr/>
          </p:nvSpPr>
          <p:spPr>
            <a:xfrm>
              <a:off x="2306168" y="5121235"/>
              <a:ext cx="332491" cy="36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  <a:latin typeface="Symbol" pitchFamily="2" charset="2"/>
                </a:rPr>
                <a:t>f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DF6C9D2-D3DA-F823-16E9-D3D6B1F3651E}"/>
              </a:ext>
            </a:extLst>
          </p:cNvPr>
          <p:cNvSpPr txBox="1"/>
          <p:nvPr/>
        </p:nvSpPr>
        <p:spPr>
          <a:xfrm>
            <a:off x="433515" y="2248134"/>
            <a:ext cx="3368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Tracks in TPC are described by: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412AEE-4A94-D675-BFF3-5780F34DC6E2}"/>
              </a:ext>
            </a:extLst>
          </p:cNvPr>
          <p:cNvSpPr txBox="1"/>
          <p:nvPr/>
        </p:nvSpPr>
        <p:spPr>
          <a:xfrm>
            <a:off x="6651684" y="4563726"/>
            <a:ext cx="32799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Polar angle </a:t>
            </a:r>
            <a:r>
              <a:rPr lang="en-US" dirty="0">
                <a:latin typeface="Symbol" pitchFamily="2" charset="2"/>
                <a:cs typeface="Calibri" panose="020F0502020204030204" pitchFamily="34" charset="0"/>
              </a:rPr>
              <a:t>q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along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the beam direction (Z-axis).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82D701-ABA5-F334-6483-BE89254B0481}"/>
              </a:ext>
            </a:extLst>
          </p:cNvPr>
          <p:cNvGrpSpPr/>
          <p:nvPr/>
        </p:nvGrpSpPr>
        <p:grpSpPr>
          <a:xfrm>
            <a:off x="2743887" y="4248001"/>
            <a:ext cx="3529873" cy="2467285"/>
            <a:chOff x="2961129" y="4355771"/>
            <a:chExt cx="2691526" cy="246728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79C7AFE-6229-D251-DAC6-11407339BC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961129" y="4355771"/>
              <a:ext cx="2691526" cy="2467285"/>
              <a:chOff x="2955627" y="4360257"/>
              <a:chExt cx="3136960" cy="2193007"/>
            </a:xfrm>
          </p:grpSpPr>
          <p:pic>
            <p:nvPicPr>
              <p:cNvPr id="21" name="Picture 20" descr="screenshot_06252k_side_r1177002_t25_ev9">
                <a:extLst>
                  <a:ext uri="{FF2B5EF4-FFF2-40B4-BE49-F238E27FC236}">
                    <a16:creationId xmlns:a16="http://schemas.microsoft.com/office/drawing/2014/main" id="{C2C8930E-ECFA-980A-1565-6AEC547520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5627" y="4383222"/>
                <a:ext cx="3136960" cy="21700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447B36A8-0A40-8285-098D-1D1D34A445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6890" y="5482791"/>
                <a:ext cx="1276972" cy="0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2720FED-E81A-DC13-CF1A-09FAE3DCD0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3203" y="4562376"/>
                <a:ext cx="0" cy="914153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0B0EBA2-BC33-10E0-EDD5-7801915E9E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24100" y="4584026"/>
                <a:ext cx="1116734" cy="894817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6848AD6-093B-AEA2-3086-0D56FEF2A6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41530" y="5231658"/>
                <a:ext cx="1214322" cy="244601"/>
              </a:xfrm>
              <a:prstGeom prst="line">
                <a:avLst/>
              </a:prstGeom>
              <a:ln w="19050">
                <a:solidFill>
                  <a:srgbClr val="FFFF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B702D0CB-341B-777D-FA8F-ECD473859FEC}"/>
                  </a:ext>
                </a:extLst>
              </p:cNvPr>
              <p:cNvSpPr/>
              <p:nvPr/>
            </p:nvSpPr>
            <p:spPr>
              <a:xfrm>
                <a:off x="4851379" y="5155757"/>
                <a:ext cx="178778" cy="661282"/>
              </a:xfrm>
              <a:prstGeom prst="arc">
                <a:avLst/>
              </a:prstGeom>
              <a:ln w="28575">
                <a:solidFill>
                  <a:srgbClr val="FFFF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EA8FF57-0630-3DB5-6B99-2C8D8F508ADE}"/>
                  </a:ext>
                </a:extLst>
              </p:cNvPr>
              <p:cNvSpPr txBox="1"/>
              <p:nvPr/>
            </p:nvSpPr>
            <p:spPr>
              <a:xfrm>
                <a:off x="3935517" y="4360257"/>
                <a:ext cx="615700" cy="273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Symbol" pitchFamily="2" charset="2"/>
                  </a:rPr>
                  <a:t>q</a:t>
                </a:r>
                <a:r>
                  <a:rPr lang="en-US" sz="1400" dirty="0">
                    <a:solidFill>
                      <a:srgbClr val="FFFF00"/>
                    </a:solidFill>
                  </a:rPr>
                  <a:t> = 90</a:t>
                </a:r>
                <a:r>
                  <a:rPr lang="en-US" sz="1400" baseline="30000" dirty="0">
                    <a:solidFill>
                      <a:srgbClr val="FFFF00"/>
                    </a:solidFill>
                  </a:rPr>
                  <a:t>o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D108D26-CC3B-38A7-9997-2166B47CEE76}"/>
                  </a:ext>
                </a:extLst>
              </p:cNvPr>
              <p:cNvSpPr txBox="1"/>
              <p:nvPr/>
            </p:nvSpPr>
            <p:spPr>
              <a:xfrm>
                <a:off x="5215999" y="4374190"/>
                <a:ext cx="6928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Symbol" pitchFamily="2" charset="2"/>
                  </a:rPr>
                  <a:t>q</a:t>
                </a:r>
                <a:r>
                  <a:rPr lang="en-US" sz="1400" dirty="0">
                    <a:solidFill>
                      <a:srgbClr val="FFFF00"/>
                    </a:solidFill>
                  </a:rPr>
                  <a:t> = 45</a:t>
                </a:r>
                <a:r>
                  <a:rPr lang="en-US" sz="1400" baseline="30000" dirty="0">
                    <a:solidFill>
                      <a:srgbClr val="FFFF00"/>
                    </a:solidFill>
                  </a:rPr>
                  <a:t>o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4B4F653-EBF9-4462-9142-5CFC263AED9C}"/>
                  </a:ext>
                </a:extLst>
              </p:cNvPr>
              <p:cNvSpPr txBox="1"/>
              <p:nvPr/>
            </p:nvSpPr>
            <p:spPr>
              <a:xfrm>
                <a:off x="5225057" y="5499923"/>
                <a:ext cx="60144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Symbol" pitchFamily="2" charset="2"/>
                  </a:rPr>
                  <a:t>q</a:t>
                </a:r>
                <a:r>
                  <a:rPr lang="en-US" sz="1400" dirty="0">
                    <a:solidFill>
                      <a:srgbClr val="FFFF00"/>
                    </a:solidFill>
                  </a:rPr>
                  <a:t> = 0</a:t>
                </a:r>
                <a:r>
                  <a:rPr lang="en-US" sz="1400" baseline="30000" dirty="0">
                    <a:solidFill>
                      <a:srgbClr val="FFFF00"/>
                    </a:solidFill>
                  </a:rPr>
                  <a:t>o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33E0DA1-7746-ECA8-5127-9649B202B676}"/>
                  </a:ext>
                </a:extLst>
              </p:cNvPr>
              <p:cNvSpPr txBox="1"/>
              <p:nvPr/>
            </p:nvSpPr>
            <p:spPr>
              <a:xfrm>
                <a:off x="5253629" y="5027433"/>
                <a:ext cx="6928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FF00"/>
                    </a:solidFill>
                    <a:latin typeface="Symbol" pitchFamily="2" charset="2"/>
                  </a:rPr>
                  <a:t>q</a:t>
                </a:r>
                <a:r>
                  <a:rPr lang="en-US" sz="1400" dirty="0">
                    <a:solidFill>
                      <a:srgbClr val="FFFF00"/>
                    </a:solidFill>
                  </a:rPr>
                  <a:t> = 10</a:t>
                </a:r>
                <a:r>
                  <a:rPr lang="en-US" sz="1400" baseline="30000" dirty="0">
                    <a:solidFill>
                      <a:srgbClr val="FFFF00"/>
                    </a:solidFill>
                  </a:rPr>
                  <a:t>o</a:t>
                </a:r>
              </a:p>
            </p:txBody>
          </p:sp>
        </p:grp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E09E5853-F3F7-3000-4EB6-402B64DD4DA2}"/>
                </a:ext>
              </a:extLst>
            </p:cNvPr>
            <p:cNvSpPr/>
            <p:nvPr/>
          </p:nvSpPr>
          <p:spPr>
            <a:xfrm>
              <a:off x="4916039" y="5454574"/>
              <a:ext cx="153391" cy="308005"/>
            </a:xfrm>
            <a:prstGeom prst="arc">
              <a:avLst/>
            </a:prstGeom>
            <a:ln w="28575">
              <a:solidFill>
                <a:srgbClr val="FFFF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90E897D8-6655-5EA2-C67B-49570DB5B42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013747-4252-564E-A9F8-5C854B9EE90D}" type="slidenum">
              <a:rPr lang="en-US" sz="1400">
                <a:solidFill>
                  <a:schemeClr val="tx1"/>
                </a:solidFill>
              </a:rPr>
              <a:pPr/>
              <a:t>4</a:t>
            </a:fld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025477-8155-7DA5-E589-E563F2419861}"/>
                  </a:ext>
                </a:extLst>
              </p:cNvPr>
              <p:cNvSpPr txBox="1"/>
              <p:nvPr/>
            </p:nvSpPr>
            <p:spPr>
              <a:xfrm>
                <a:off x="266328" y="6192818"/>
                <a:ext cx="1253677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>
                                <a:lumMod val="9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/>
                          </a:rPr>
                          <m:t>B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chemeClr val="bg1">
                        <a:lumMod val="9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into page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025477-8155-7DA5-E589-E563F2419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28" y="6192818"/>
                <a:ext cx="1253677" cy="402931"/>
              </a:xfrm>
              <a:prstGeom prst="rect">
                <a:avLst/>
              </a:prstGeom>
              <a:blipFill>
                <a:blip r:embed="rId5"/>
                <a:stretch>
                  <a:fillRect r="-404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2565952-9D05-AA10-9B9D-64F4B94E9A26}"/>
              </a:ext>
            </a:extLst>
          </p:cNvPr>
          <p:cNvSpPr txBox="1"/>
          <p:nvPr/>
        </p:nvSpPr>
        <p:spPr>
          <a:xfrm>
            <a:off x="5927026" y="1366537"/>
            <a:ext cx="593432" cy="292608"/>
          </a:xfrm>
          <a:prstGeom prst="rect">
            <a:avLst/>
          </a:prstGeom>
          <a:solidFill>
            <a:srgbClr val="FF9300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403FF"/>
                </a:solidFill>
                <a:latin typeface="Times" pitchFamily="2" charset="0"/>
                <a:cs typeface="Calibri" panose="020F0502020204030204" pitchFamily="34" charset="0"/>
              </a:rPr>
              <a:t>TPC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F1C10E8-3244-B8E2-E91C-683F44F9988C}"/>
              </a:ext>
            </a:extLst>
          </p:cNvPr>
          <p:cNvGrpSpPr/>
          <p:nvPr/>
        </p:nvGrpSpPr>
        <p:grpSpPr>
          <a:xfrm>
            <a:off x="1794401" y="3165126"/>
            <a:ext cx="1948848" cy="759044"/>
            <a:chOff x="7062536" y="3508898"/>
            <a:chExt cx="2251707" cy="86665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4F655E6-FD74-F6EB-043E-13843D006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8346" y="3508898"/>
              <a:ext cx="2125897" cy="32706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4551A59-82C9-08A1-0DA8-D66323AA8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2536" y="3900587"/>
              <a:ext cx="1768314" cy="474961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CCD3B52-A48A-D965-3ED7-1B220E0BF9A5}"/>
              </a:ext>
            </a:extLst>
          </p:cNvPr>
          <p:cNvSpPr txBox="1"/>
          <p:nvPr/>
        </p:nvSpPr>
        <p:spPr>
          <a:xfrm>
            <a:off x="893166" y="2619861"/>
            <a:ext cx="3149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azimuthal angle, </a:t>
            </a:r>
            <a:r>
              <a:rPr lang="en-US" dirty="0">
                <a:latin typeface="Symbol" pitchFamily="2" charset="2"/>
                <a:cs typeface="Times New Roman"/>
              </a:rPr>
              <a:t>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–transverse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F557E47-CC46-FF31-8F7E-7DE04FB82684}"/>
              </a:ext>
            </a:extLst>
          </p:cNvPr>
          <p:cNvSpPr txBox="1"/>
          <p:nvPr/>
        </p:nvSpPr>
        <p:spPr>
          <a:xfrm>
            <a:off x="6745909" y="5310788"/>
            <a:ext cx="368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(</a:t>
            </a:r>
            <a:r>
              <a:rPr lang="en-US" dirty="0">
                <a:solidFill>
                  <a:srgbClr val="C00000"/>
                </a:solidFill>
              </a:rPr>
              <a:t>pseudo</a:t>
            </a:r>
            <a:r>
              <a:rPr lang="en-US" dirty="0"/>
              <a:t>)</a:t>
            </a:r>
            <a:r>
              <a:rPr lang="en-US" dirty="0">
                <a:solidFill>
                  <a:srgbClr val="0432FF"/>
                </a:solidFill>
              </a:rPr>
              <a:t>rapidity</a:t>
            </a:r>
            <a:r>
              <a:rPr lang="en-US" dirty="0"/>
              <a:t> instead of </a:t>
            </a:r>
            <a:r>
              <a:rPr lang="en-US" dirty="0">
                <a:latin typeface="Symbol" pitchFamily="2" charset="2"/>
              </a:rPr>
              <a:t>q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F5F577-7B9A-D03C-589E-922602AC21F3}"/>
                  </a:ext>
                </a:extLst>
              </p:cNvPr>
              <p:cNvSpPr txBox="1"/>
              <p:nvPr/>
            </p:nvSpPr>
            <p:spPr>
              <a:xfrm>
                <a:off x="9059669" y="5862823"/>
                <a:ext cx="2010839" cy="5420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η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tan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num>
                      <m:den>
                        <m:r>
                          <a:rPr lang="en-US" sz="2000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6F5F577-7B9A-D03C-589E-922602AC2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669" y="5862823"/>
                <a:ext cx="2010839" cy="542071"/>
              </a:xfrm>
              <a:prstGeom prst="rect">
                <a:avLst/>
              </a:prstGeom>
              <a:blipFill>
                <a:blip r:embed="rId8"/>
                <a:stretch>
                  <a:fillRect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6BE4583-BFA0-5B2A-0385-AAF95E4AE3AE}"/>
                  </a:ext>
                </a:extLst>
              </p:cNvPr>
              <p:cNvSpPr txBox="1"/>
              <p:nvPr/>
            </p:nvSpPr>
            <p:spPr>
              <a:xfrm>
                <a:off x="6557053" y="5807012"/>
                <a:ext cx="2404120" cy="669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6BE4583-BFA0-5B2A-0385-AAF95E4AE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053" y="5807012"/>
                <a:ext cx="2404120" cy="669094"/>
              </a:xfrm>
              <a:prstGeom prst="rect">
                <a:avLst/>
              </a:prstGeom>
              <a:blipFill>
                <a:blip r:embed="rId9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7AEB4BC-9D2A-4FBE-CBEC-77F97D590ACE}"/>
              </a:ext>
            </a:extLst>
          </p:cNvPr>
          <p:cNvSpPr txBox="1"/>
          <p:nvPr/>
        </p:nvSpPr>
        <p:spPr>
          <a:xfrm>
            <a:off x="431900" y="584257"/>
            <a:ext cx="4283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Collisions measured by the STAR detector: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 Time Projection Chamber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TPC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955FC581-98E0-108D-1BE8-1BA48997FDD9}"/>
              </a:ext>
            </a:extLst>
          </p:cNvPr>
          <p:cNvSpPr txBox="1"/>
          <p:nvPr/>
        </p:nvSpPr>
        <p:spPr>
          <a:xfrm>
            <a:off x="487644" y="1117707"/>
            <a:ext cx="23282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 Time of flight (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ToF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5068720D-E1F8-3FB1-68DD-55746A48380F}"/>
              </a:ext>
            </a:extLst>
          </p:cNvPr>
          <p:cNvSpPr txBox="1"/>
          <p:nvPr/>
        </p:nvSpPr>
        <p:spPr>
          <a:xfrm>
            <a:off x="431900" y="1522260"/>
            <a:ext cx="3921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TPC measures - momentum of “all” charged tracks in a defined acceptance.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57816-0C3C-4AF2-B291-13D483053F6E}"/>
              </a:ext>
            </a:extLst>
          </p:cNvPr>
          <p:cNvSpPr txBox="1"/>
          <p:nvPr/>
        </p:nvSpPr>
        <p:spPr>
          <a:xfrm>
            <a:off x="5935832" y="2365076"/>
            <a:ext cx="604653" cy="292608"/>
          </a:xfrm>
          <a:prstGeom prst="rect">
            <a:avLst/>
          </a:prstGeom>
          <a:solidFill>
            <a:srgbClr val="9437FF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403FF"/>
                </a:solidFill>
                <a:latin typeface="Times" pitchFamily="2" charset="0"/>
                <a:cs typeface="Calibri" panose="020F0502020204030204" pitchFamily="34" charset="0"/>
              </a:rPr>
              <a:t>BBC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E65543-98BF-A86B-27C3-4295A76D5408}"/>
              </a:ext>
            </a:extLst>
          </p:cNvPr>
          <p:cNvSpPr txBox="1"/>
          <p:nvPr/>
        </p:nvSpPr>
        <p:spPr>
          <a:xfrm>
            <a:off x="5935832" y="2809857"/>
            <a:ext cx="606256" cy="292608"/>
          </a:xfrm>
          <a:prstGeom prst="rect">
            <a:avLst/>
          </a:prstGeom>
          <a:solidFill>
            <a:srgbClr val="39B478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403FF"/>
                </a:solidFill>
                <a:latin typeface="Times" pitchFamily="2" charset="0"/>
                <a:cs typeface="Calibri" panose="020F0502020204030204" pitchFamily="34" charset="0"/>
              </a:rPr>
              <a:t>HFT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0065E6-2433-1637-9749-8A04F91337E7}"/>
              </a:ext>
            </a:extLst>
          </p:cNvPr>
          <p:cNvSpPr txBox="1"/>
          <p:nvPr/>
        </p:nvSpPr>
        <p:spPr>
          <a:xfrm>
            <a:off x="5921992" y="997608"/>
            <a:ext cx="529697" cy="292608"/>
          </a:xfrm>
          <a:prstGeom prst="rect">
            <a:avLst/>
          </a:prstGeom>
          <a:solidFill>
            <a:srgbClr val="FF40FF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rgbClr val="1403FF"/>
                </a:solidFill>
                <a:latin typeface="Times" pitchFamily="2" charset="0"/>
                <a:cs typeface="Calibri" panose="020F0502020204030204" pitchFamily="34" charset="0"/>
              </a:rPr>
              <a:t>ToF</a:t>
            </a:r>
            <a:endParaRPr lang="en-US" sz="1600" b="1" dirty="0">
              <a:solidFill>
                <a:srgbClr val="1403FF"/>
              </a:solidFill>
              <a:latin typeface="Times" pitchFamily="2" charset="0"/>
              <a:cs typeface="Calibri" panose="020F050202020403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B0F221-A9A7-FF3F-FA27-748B9989A247}"/>
              </a:ext>
            </a:extLst>
          </p:cNvPr>
          <p:cNvSpPr txBox="1"/>
          <p:nvPr/>
        </p:nvSpPr>
        <p:spPr>
          <a:xfrm>
            <a:off x="5937913" y="679008"/>
            <a:ext cx="798617" cy="292608"/>
          </a:xfrm>
          <a:prstGeom prst="rect">
            <a:avLst/>
          </a:prstGeom>
          <a:solidFill>
            <a:srgbClr val="30B126"/>
          </a:solidFill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1403FF"/>
                </a:solidFill>
                <a:latin typeface="Times" pitchFamily="2" charset="0"/>
                <a:cs typeface="Calibri" panose="020F0502020204030204" pitchFamily="34" charset="0"/>
              </a:rPr>
              <a:t>BEMC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FDBF673-1259-0B17-E24F-14563DA1759B}"/>
              </a:ext>
            </a:extLst>
          </p:cNvPr>
          <p:cNvCxnSpPr/>
          <p:nvPr/>
        </p:nvCxnSpPr>
        <p:spPr>
          <a:xfrm flipV="1">
            <a:off x="6520458" y="1044305"/>
            <a:ext cx="873095" cy="112881"/>
          </a:xfrm>
          <a:prstGeom prst="straightConnector1">
            <a:avLst/>
          </a:prstGeom>
          <a:ln w="15875">
            <a:solidFill>
              <a:srgbClr val="FF4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607D8DE-668F-A903-9755-1DFC3CF85FFC}"/>
              </a:ext>
            </a:extLst>
          </p:cNvPr>
          <p:cNvCxnSpPr/>
          <p:nvPr/>
        </p:nvCxnSpPr>
        <p:spPr>
          <a:xfrm flipV="1">
            <a:off x="6540485" y="1430439"/>
            <a:ext cx="873095" cy="112881"/>
          </a:xfrm>
          <a:prstGeom prst="straightConnector1">
            <a:avLst/>
          </a:prstGeom>
          <a:ln w="15875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EB7627-283D-A0B6-BC1E-95A48D90F901}"/>
              </a:ext>
            </a:extLst>
          </p:cNvPr>
          <p:cNvCxnSpPr>
            <a:cxnSpLocks/>
          </p:cNvCxnSpPr>
          <p:nvPr/>
        </p:nvCxnSpPr>
        <p:spPr>
          <a:xfrm flipV="1">
            <a:off x="6540484" y="2365076"/>
            <a:ext cx="4310918" cy="230400"/>
          </a:xfrm>
          <a:prstGeom prst="straightConnector1">
            <a:avLst/>
          </a:prstGeom>
          <a:ln w="19050">
            <a:solidFill>
              <a:srgbClr val="94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2D2A99A-A12F-ED8C-ACC3-1C8F07D9BF20}"/>
              </a:ext>
            </a:extLst>
          </p:cNvPr>
          <p:cNvCxnSpPr>
            <a:cxnSpLocks/>
          </p:cNvCxnSpPr>
          <p:nvPr/>
        </p:nvCxnSpPr>
        <p:spPr>
          <a:xfrm flipV="1">
            <a:off x="6540484" y="2375789"/>
            <a:ext cx="1891455" cy="588325"/>
          </a:xfrm>
          <a:prstGeom prst="straightConnector1">
            <a:avLst/>
          </a:prstGeom>
          <a:ln w="15875">
            <a:solidFill>
              <a:srgbClr val="39B4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4CB63D6-12B9-5D85-46F3-2033E8849323}"/>
              </a:ext>
            </a:extLst>
          </p:cNvPr>
          <p:cNvCxnSpPr>
            <a:cxnSpLocks/>
          </p:cNvCxnSpPr>
          <p:nvPr/>
        </p:nvCxnSpPr>
        <p:spPr>
          <a:xfrm flipV="1">
            <a:off x="6161958" y="2170485"/>
            <a:ext cx="213531" cy="168893"/>
          </a:xfrm>
          <a:prstGeom prst="straightConnector1">
            <a:avLst/>
          </a:prstGeom>
          <a:ln w="15875">
            <a:solidFill>
              <a:srgbClr val="9437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F471BC-D610-638D-EBDE-9437EA961974}"/>
                  </a:ext>
                </a:extLst>
              </p:cNvPr>
              <p:cNvSpPr txBox="1"/>
              <p:nvPr/>
            </p:nvSpPr>
            <p:spPr>
              <a:xfrm>
                <a:off x="4430185" y="4211582"/>
                <a:ext cx="77144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DF471BC-D610-638D-EBDE-9437EA961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185" y="4211582"/>
                <a:ext cx="771449" cy="338554"/>
              </a:xfrm>
              <a:prstGeom prst="rect">
                <a:avLst/>
              </a:prstGeom>
              <a:blipFill>
                <a:blip r:embed="rId10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34EDC-F2DE-7FAF-CE8C-F3DBA1F5622B}"/>
                  </a:ext>
                </a:extLst>
              </p:cNvPr>
              <p:cNvSpPr txBox="1"/>
              <p:nvPr/>
            </p:nvSpPr>
            <p:spPr>
              <a:xfrm>
                <a:off x="5432139" y="4586690"/>
                <a:ext cx="9254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0.9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D334EDC-F2DE-7FAF-CE8C-F3DBA1F56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139" y="4586690"/>
                <a:ext cx="925418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455069-F580-02AF-0FD8-F9D27131AABA}"/>
                  </a:ext>
                </a:extLst>
              </p:cNvPr>
              <p:cNvSpPr txBox="1"/>
              <p:nvPr/>
            </p:nvSpPr>
            <p:spPr>
              <a:xfrm>
                <a:off x="5402977" y="5195077"/>
                <a:ext cx="9254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2455069-F580-02AF-0FD8-F9D27131A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977" y="5195077"/>
                <a:ext cx="925418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63754"/>
      </p:ext>
    </p:extLst>
  </p:cSld>
  <p:clrMapOvr>
    <a:masterClrMapping/>
  </p:clrMapOvr>
  <p:transition spd="med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18" grpId="0" animBg="1"/>
      <p:bldP spid="58" grpId="0"/>
      <p:bldP spid="59" grpId="0"/>
      <p:bldP spid="60" grpId="0"/>
      <p:bldP spid="61" grpId="0"/>
      <p:bldP spid="62" grpId="0"/>
      <p:bldP spid="2048" grpId="0"/>
      <p:bldP spid="2053" grpId="0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7A39086-0CD0-5AA7-A5F7-001CF712AABE}"/>
              </a:ext>
            </a:extLst>
          </p:cNvPr>
          <p:cNvGrpSpPr/>
          <p:nvPr/>
        </p:nvGrpSpPr>
        <p:grpSpPr>
          <a:xfrm>
            <a:off x="8450572" y="406245"/>
            <a:ext cx="4110319" cy="6146402"/>
            <a:chOff x="8222344" y="542725"/>
            <a:chExt cx="4110319" cy="6146402"/>
          </a:xfrm>
        </p:grpSpPr>
        <p:pic>
          <p:nvPicPr>
            <p:cNvPr id="9" name="Picture 8" descr="Chart, histogram&#10;&#10;Description automatically generated">
              <a:extLst>
                <a:ext uri="{FF2B5EF4-FFF2-40B4-BE49-F238E27FC236}">
                  <a16:creationId xmlns:a16="http://schemas.microsoft.com/office/drawing/2014/main" id="{0C48BC39-5610-534B-5420-18DB754E9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4710" y="922788"/>
              <a:ext cx="3620674" cy="4996033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965777-1A99-EF01-E976-5E414AAF0A24}"/>
                </a:ext>
              </a:extLst>
            </p:cNvPr>
            <p:cNvGrpSpPr/>
            <p:nvPr/>
          </p:nvGrpSpPr>
          <p:grpSpPr>
            <a:xfrm>
              <a:off x="8222344" y="542725"/>
              <a:ext cx="4110319" cy="6146402"/>
              <a:chOff x="7853533" y="451467"/>
              <a:chExt cx="4110319" cy="614640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6C2FB66-57AC-3CE6-E833-1774A419F1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853533" y="5808892"/>
                <a:ext cx="4098449" cy="24064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B78A8E-A755-6FFC-C3FE-032DEE2CC95F}"/>
                  </a:ext>
                </a:extLst>
              </p:cNvPr>
              <p:cNvSpPr txBox="1"/>
              <p:nvPr/>
            </p:nvSpPr>
            <p:spPr>
              <a:xfrm>
                <a:off x="8000807" y="451467"/>
                <a:ext cx="39630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Verdana" panose="020B0604030504040204" pitchFamily="34" charset="0"/>
                  </a:rPr>
                  <a:t>Au+Au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Verdana" panose="020B0604030504040204" pitchFamily="34" charset="0"/>
                  </a:rPr>
                  <a:t> , 200 GeV, 0-5% centrality 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A9CA5F3-603D-7D80-50F7-BF238C341CC6}"/>
                  </a:ext>
                </a:extLst>
              </p:cNvPr>
              <p:cNvSpPr/>
              <p:nvPr/>
            </p:nvSpPr>
            <p:spPr>
              <a:xfrm>
                <a:off x="8988543" y="6013094"/>
                <a:ext cx="237790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Verdana" panose="020B0604030504040204" pitchFamily="34" charset="0"/>
                  </a:rPr>
                  <a:t>S. Pratt and C. </a:t>
                </a:r>
                <a:r>
                  <a:rPr lang="en-US" sz="160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Verdana" panose="020B0604030504040204" pitchFamily="34" charset="0"/>
                  </a:rPr>
                  <a:t>Plumberg</a:t>
                </a:r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  <a:p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  <a:cs typeface="Verdana" panose="020B0604030504040204" pitchFamily="34" charset="0"/>
                  </a:rPr>
                  <a:t>PRC 102, 044909 (2020) </a:t>
                </a:r>
                <a:endParaRPr lang="en-US" sz="1600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14E7C5B-F7E3-18F0-50AB-0719815DAE59}"/>
                </a:ext>
              </a:extLst>
            </p:cNvPr>
            <p:cNvGrpSpPr/>
            <p:nvPr/>
          </p:nvGrpSpPr>
          <p:grpSpPr>
            <a:xfrm>
              <a:off x="9772962" y="3012154"/>
              <a:ext cx="1942139" cy="584775"/>
              <a:chOff x="9912110" y="2962782"/>
              <a:chExt cx="1942139" cy="584775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11D1B25-FAD1-DE5C-D95D-0C82F0742F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2110" y="3315235"/>
                <a:ext cx="653605" cy="0"/>
              </a:xfrm>
              <a:prstGeom prst="straightConnector1">
                <a:avLst/>
              </a:prstGeom>
              <a:ln w="53975">
                <a:solidFill>
                  <a:srgbClr val="1403FF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6A6857-009D-F4C9-29E9-34672765F152}"/>
                  </a:ext>
                </a:extLst>
              </p:cNvPr>
              <p:cNvSpPr txBox="1"/>
              <p:nvPr/>
            </p:nvSpPr>
            <p:spPr>
              <a:xfrm>
                <a:off x="10507568" y="2962782"/>
                <a:ext cx="13466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1403FF"/>
                    </a:solidFill>
                  </a:rPr>
                  <a:t>more </a:t>
                </a:r>
              </a:p>
              <a:p>
                <a:pPr algn="ctr"/>
                <a:r>
                  <a:rPr lang="en-US" sz="1600" b="1" dirty="0">
                    <a:solidFill>
                      <a:srgbClr val="1403FF"/>
                    </a:solidFill>
                  </a:rPr>
                  <a:t>“diffusion”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D0035BA-C553-2C0E-E36F-061E2D0D6C04}"/>
                </a:ext>
              </a:extLst>
            </p:cNvPr>
            <p:cNvGrpSpPr/>
            <p:nvPr/>
          </p:nvGrpSpPr>
          <p:grpSpPr>
            <a:xfrm>
              <a:off x="9012646" y="4816906"/>
              <a:ext cx="996398" cy="684898"/>
              <a:chOff x="9151794" y="4767534"/>
              <a:chExt cx="996398" cy="68489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FA24A83-3A05-3C4E-3B8A-022EF6CD7749}"/>
                  </a:ext>
                </a:extLst>
              </p:cNvPr>
              <p:cNvSpPr txBox="1"/>
              <p:nvPr/>
            </p:nvSpPr>
            <p:spPr>
              <a:xfrm>
                <a:off x="9151794" y="4767534"/>
                <a:ext cx="9516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1403FF"/>
                    </a:solidFill>
                  </a:rPr>
                  <a:t>Particles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4B7D2C7-E601-EC28-FB42-8B374F103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7479" y="5254190"/>
                <a:ext cx="0" cy="198242"/>
              </a:xfrm>
              <a:prstGeom prst="straightConnector1">
                <a:avLst/>
              </a:prstGeom>
              <a:ln w="34925">
                <a:solidFill>
                  <a:srgbClr val="1403FF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109D915-BF31-658F-B636-44E531DCC849}"/>
                  </a:ext>
                </a:extLst>
              </p:cNvPr>
              <p:cNvSpPr txBox="1"/>
              <p:nvPr/>
            </p:nvSpPr>
            <p:spPr>
              <a:xfrm>
                <a:off x="9225326" y="4932036"/>
                <a:ext cx="9228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1403FF"/>
                    </a:solidFill>
                  </a:rPr>
                  <a:t>closer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4B17ED4-3AD3-2676-D7A2-442CEA1D972C}"/>
                </a:ext>
              </a:extLst>
            </p:cNvPr>
            <p:cNvGrpSpPr/>
            <p:nvPr/>
          </p:nvGrpSpPr>
          <p:grpSpPr>
            <a:xfrm>
              <a:off x="10718962" y="4878604"/>
              <a:ext cx="1090208" cy="684898"/>
              <a:chOff x="10858110" y="4829232"/>
              <a:chExt cx="1090208" cy="684898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9F222A-344F-B9B6-71A5-7F0874454214}"/>
                  </a:ext>
                </a:extLst>
              </p:cNvPr>
              <p:cNvSpPr txBox="1"/>
              <p:nvPr/>
            </p:nvSpPr>
            <p:spPr>
              <a:xfrm>
                <a:off x="10951920" y="4829232"/>
                <a:ext cx="9516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solidFill>
                      <a:srgbClr val="1403FF"/>
                    </a:solidFill>
                  </a:rPr>
                  <a:t>Particles</a:t>
                </a:r>
                <a:r>
                  <a:rPr lang="en-US" sz="16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48EABCCD-D82F-350A-DC8C-DEA6501D3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2533" y="5315888"/>
                <a:ext cx="0" cy="198242"/>
              </a:xfrm>
              <a:prstGeom prst="straightConnector1">
                <a:avLst/>
              </a:prstGeom>
              <a:ln w="34925">
                <a:solidFill>
                  <a:srgbClr val="1403FF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AE39CD6-4384-9125-F1EC-E45332CC9C3A}"/>
                  </a:ext>
                </a:extLst>
              </p:cNvPr>
              <p:cNvSpPr txBox="1"/>
              <p:nvPr/>
            </p:nvSpPr>
            <p:spPr>
              <a:xfrm>
                <a:off x="10858110" y="4993734"/>
                <a:ext cx="10902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1403FF"/>
                    </a:solidFill>
                  </a:rPr>
                  <a:t>f</a:t>
                </a:r>
                <a:r>
                  <a:rPr lang="en-US" sz="1800" b="1" dirty="0">
                    <a:solidFill>
                      <a:srgbClr val="1403FF"/>
                    </a:solidFill>
                  </a:rPr>
                  <a:t>ar apart</a:t>
                </a: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66E89B9-363E-E925-B33C-0602CCB3DD69}"/>
              </a:ext>
            </a:extLst>
          </p:cNvPr>
          <p:cNvGrpSpPr/>
          <p:nvPr/>
        </p:nvGrpSpPr>
        <p:grpSpPr>
          <a:xfrm>
            <a:off x="5556812" y="554920"/>
            <a:ext cx="3097251" cy="1257300"/>
            <a:chOff x="828987" y="1147692"/>
            <a:chExt cx="3097251" cy="1257300"/>
          </a:xfrm>
        </p:grpSpPr>
        <p:pic>
          <p:nvPicPr>
            <p:cNvPr id="36" name="Picture 3" descr="page3image65321600">
              <a:extLst>
                <a:ext uri="{FF2B5EF4-FFF2-40B4-BE49-F238E27FC236}">
                  <a16:creationId xmlns:a16="http://schemas.microsoft.com/office/drawing/2014/main" id="{BB958FA7-1D1E-3A86-7B5F-12B903C16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987" y="1147692"/>
              <a:ext cx="3097251" cy="125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D95E32-6F57-E6A7-8732-D8FBAE47B311}"/>
                    </a:ext>
                  </a:extLst>
                </p:cNvPr>
                <p:cNvSpPr txBox="1"/>
                <p:nvPr/>
              </p:nvSpPr>
              <p:spPr>
                <a:xfrm>
                  <a:off x="2294486" y="1988602"/>
                  <a:ext cx="57150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16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9D95E32-6F57-E6A7-8732-D8FBAE47B3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4486" y="1988602"/>
                  <a:ext cx="571500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916C281-C83B-9472-4257-E2043F6E19B7}"/>
                    </a:ext>
                  </a:extLst>
                </p:cNvPr>
                <p:cNvSpPr txBox="1"/>
                <p:nvPr/>
              </p:nvSpPr>
              <p:spPr>
                <a:xfrm>
                  <a:off x="2086714" y="1993782"/>
                  <a:ext cx="33597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16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solidFill>
                                  <a:srgbClr val="04913E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oMath>
                    </m:oMathPara>
                  </a14:m>
                  <a:endParaRPr lang="en-US" sz="1600" b="1" dirty="0">
                    <a:solidFill>
                      <a:srgbClr val="04913E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916C281-C83B-9472-4257-E2043F6E1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6714" y="1993782"/>
                  <a:ext cx="33597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9174B6-50A9-FB45-8949-7EB64DA3420A}"/>
                  </a:ext>
                </a:extLst>
              </p:cNvPr>
              <p:cNvSpPr/>
              <p:nvPr/>
            </p:nvSpPr>
            <p:spPr>
              <a:xfrm>
                <a:off x="162921" y="672935"/>
                <a:ext cx="6407602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b="1" dirty="0"/>
                  <a:t>Balance function </a:t>
                </a:r>
                <a:r>
                  <a:rPr lang="en-US" dirty="0"/>
                  <a:t>(B</a:t>
                </a:r>
                <a:r>
                  <a:rPr lang="en-US" baseline="-25000" dirty="0"/>
                  <a:t>2</a:t>
                </a:r>
                <a:r>
                  <a:rPr lang="en-US" dirty="0"/>
                  <a:t>):</a:t>
                </a:r>
              </a:p>
              <a:p>
                <a:pPr marL="800100" lvl="1" indent="-342900" algn="just">
                  <a:buFont typeface="Courier New" panose="02070309020205020404" pitchFamily="49" charset="0"/>
                  <a:buChar char="o"/>
                </a:pPr>
                <a:r>
                  <a:rPr lang="en-US" dirty="0"/>
                  <a:t>Particles are produced pairs in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̅"/>
                        <m:ctrlPr>
                          <a:rPr lang="en-US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4913E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acc>
                  </m:oMath>
                </a14:m>
                <a:r>
                  <a:rPr lang="en-US" dirty="0"/>
                  <a:t>). </a:t>
                </a:r>
              </a:p>
              <a:p>
                <a:pPr marL="800100" lvl="1" indent="-342900" algn="just">
                  <a:buFont typeface="Courier New" panose="02070309020205020404" pitchFamily="49" charset="0"/>
                  <a:buChar char="o"/>
                </a:pPr>
                <a:r>
                  <a:rPr lang="en-US" dirty="0"/>
                  <a:t>B</a:t>
                </a:r>
                <a:r>
                  <a:rPr lang="en-US" baseline="-25000" dirty="0"/>
                  <a:t>2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shows where the charge conserving partner is.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mbriaMath"/>
                  </a:rPr>
                  <a:t>B</a:t>
                </a:r>
                <a:r>
                  <a:rPr lang="en-US" baseline="-25000" dirty="0">
                    <a:latin typeface="CambriaMath"/>
                  </a:rPr>
                  <a:t>2 </a:t>
                </a: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measures – kinematic aspects of production and “diffusion” </a:t>
                </a:r>
                <a:r>
                  <a:rPr lang="en-US" dirty="0"/>
                  <a:t>(i.e., charges moving away from each other). </a:t>
                </a:r>
                <a:r>
                  <a:rPr lang="en-US" sz="180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 algn="just"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9174B6-50A9-FB45-8949-7EB64DA342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1" y="672935"/>
                <a:ext cx="6407602" cy="1754326"/>
              </a:xfrm>
              <a:prstGeom prst="rect">
                <a:avLst/>
              </a:prstGeom>
              <a:blipFill>
                <a:blip r:embed="rId8"/>
                <a:stretch>
                  <a:fillRect l="-593" t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698464-3A49-9845-B139-89B34A00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2184" y="6506565"/>
            <a:ext cx="2743200" cy="365125"/>
          </a:xfrm>
        </p:spPr>
        <p:txBody>
          <a:bodyPr/>
          <a:lstStyle/>
          <a:p>
            <a:fld id="{3CA4E6F0-0908-6147-A7B0-D214F87E1050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ABFEEE-21D5-0A4C-B130-2268234B7333}"/>
              </a:ext>
            </a:extLst>
          </p:cNvPr>
          <p:cNvSpPr txBox="1"/>
          <p:nvPr/>
        </p:nvSpPr>
        <p:spPr>
          <a:xfrm>
            <a:off x="295832" y="54842"/>
            <a:ext cx="11659552" cy="553998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defPPr>
              <a:defRPr lang="en-US"/>
            </a:defPPr>
            <a:lvl1pPr indent="0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Motivation and Goal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A28DED-BBDA-3FCF-7843-732E46858F95}"/>
              </a:ext>
            </a:extLst>
          </p:cNvPr>
          <p:cNvSpPr txBox="1"/>
          <p:nvPr/>
        </p:nvSpPr>
        <p:spPr>
          <a:xfrm>
            <a:off x="191451" y="3385874"/>
            <a:ext cx="71619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Compare </a:t>
            </a:r>
            <a:r>
              <a:rPr lang="en-US" b="1" dirty="0"/>
              <a:t>B</a:t>
            </a:r>
            <a:r>
              <a:rPr lang="en-US" b="1" baseline="-25000" dirty="0"/>
              <a:t>2</a:t>
            </a:r>
            <a:r>
              <a:rPr lang="en-US" baseline="-25000" dirty="0"/>
              <a:t> </a:t>
            </a:r>
            <a:r>
              <a:rPr lang="en-US" dirty="0"/>
              <a:t> from data and for events generated from four commonly used models –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 err="1"/>
              <a:t>UrQMD</a:t>
            </a:r>
            <a:r>
              <a:rPr lang="en-US" dirty="0"/>
              <a:t>,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HIJING, and SMASH – hadronic cascade models.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AMPT – hadronic collisions along with quark phase transitions.</a:t>
            </a:r>
            <a:endParaRPr lang="en-US" dirty="0"/>
          </a:p>
          <a:p>
            <a:pPr marL="342900" indent="-342900" algn="just"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C5FA94-314B-656F-6E6F-79F5440B8F00}"/>
                  </a:ext>
                </a:extLst>
              </p:cNvPr>
              <p:cNvSpPr txBox="1"/>
              <p:nvPr/>
            </p:nvSpPr>
            <p:spPr>
              <a:xfrm>
                <a:off x="2997356" y="5366448"/>
                <a:ext cx="2340591" cy="803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𝑲𝑲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𝒌𝒑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𝝅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𝒑𝑲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C5FA94-314B-656F-6E6F-79F5440B8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356" y="5366448"/>
                <a:ext cx="2340591" cy="803040"/>
              </a:xfrm>
              <a:prstGeom prst="rect">
                <a:avLst/>
              </a:prstGeom>
              <a:blipFill>
                <a:blip r:embed="rId9"/>
                <a:stretch>
                  <a:fillRect t="-1563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9A64EB-82EC-48A6-AB21-01D36ED6C6E9}"/>
                  </a:ext>
                </a:extLst>
              </p:cNvPr>
              <p:cNvSpPr txBox="1"/>
              <p:nvPr/>
            </p:nvSpPr>
            <p:spPr>
              <a:xfrm>
                <a:off x="227674" y="4827120"/>
                <a:ext cx="716197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SzPct val="100000"/>
                  <a:buFont typeface="Arial" panose="020B0604020202020204" pitchFamily="34" charset="0"/>
                  <a:buChar char="•"/>
                </a:pPr>
                <a:r>
                  <a:rPr lang="en-US" dirty="0"/>
                  <a:t>Produced results for B</a:t>
                </a:r>
                <a:r>
                  <a:rPr lang="en-US" baseline="-25000" dirty="0"/>
                  <a:t>2 </a:t>
                </a:r>
                <a:r>
                  <a:rPr lang="en-US" dirty="0"/>
                  <a:t>for all possible combinations of </a:t>
                </a:r>
                <a:r>
                  <a:rPr lang="en-US" dirty="0">
                    <a:latin typeface="Symbol" pitchFamily="2" charset="2"/>
                  </a:rPr>
                  <a:t>p</a:t>
                </a:r>
                <a:r>
                  <a:rPr lang="en-US" dirty="0"/>
                  <a:t>, K, and p i.e., (</a:t>
                </a:r>
                <a:r>
                  <a:rPr lang="en-US" dirty="0">
                    <a:latin typeface="Symbol" pitchFamily="2" charset="2"/>
                  </a:rPr>
                  <a:t>p</a:t>
                </a:r>
                <a:r>
                  <a:rPr lang="en-US" dirty="0"/>
                  <a:t>, K, p)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dirty="0"/>
                  <a:t> (</a:t>
                </a:r>
                <a:r>
                  <a:rPr lang="en-US" dirty="0">
                    <a:latin typeface="Symbol" pitchFamily="2" charset="2"/>
                  </a:rPr>
                  <a:t>p</a:t>
                </a:r>
                <a:r>
                  <a:rPr lang="en-US" dirty="0"/>
                  <a:t>, K, p)</a:t>
                </a:r>
                <a:r>
                  <a:rPr lang="en-US" i="1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9A64EB-82EC-48A6-AB21-01D36ED6C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74" y="4827120"/>
                <a:ext cx="7161972" cy="646331"/>
              </a:xfrm>
              <a:prstGeom prst="rect">
                <a:avLst/>
              </a:prstGeom>
              <a:blipFill>
                <a:blip r:embed="rId10"/>
                <a:stretch>
                  <a:fillRect l="-531" t="-7692" r="-88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317175-1695-3837-E371-0450C02C31DB}"/>
              </a:ext>
            </a:extLst>
          </p:cNvPr>
          <p:cNvSpPr txBox="1"/>
          <p:nvPr/>
        </p:nvSpPr>
        <p:spPr>
          <a:xfrm>
            <a:off x="162921" y="2244731"/>
            <a:ext cx="77296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403F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S. Pratt and C. </a:t>
            </a:r>
            <a:r>
              <a:rPr lang="en-US" b="1" dirty="0" err="1">
                <a:solidFill>
                  <a:srgbClr val="1403F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Plumberg’s</a:t>
            </a:r>
            <a:r>
              <a:rPr lang="en-US" b="1" dirty="0">
                <a:solidFill>
                  <a:srgbClr val="1403FF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Model – </a:t>
            </a:r>
            <a:r>
              <a:rPr lang="en-US" dirty="0"/>
              <a:t>diffusion increases when the distribution widens i.e., ∆</a:t>
            </a:r>
            <a:r>
              <a:rPr lang="el-GR" dirty="0"/>
              <a:t>φ</a:t>
            </a:r>
            <a:r>
              <a:rPr lang="en-US" dirty="0"/>
              <a:t> increases. Plot shows – 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balancing charges are moving farther away from each other due to diffusion which changes the shape of </a:t>
            </a: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B</a:t>
            </a:r>
            <a:r>
              <a:rPr lang="en-US" b="1" baseline="-25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.</a:t>
            </a:r>
            <a:endParaRPr lang="en-US" b="1" baseline="-250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7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09"/>
    </mc:Choice>
    <mc:Fallback xmlns="">
      <p:transition spd="slow" advTm="77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44F5D8-E109-1069-97A3-ACA83830BF4E}"/>
              </a:ext>
            </a:extLst>
          </p:cNvPr>
          <p:cNvGrpSpPr/>
          <p:nvPr/>
        </p:nvGrpSpPr>
        <p:grpSpPr>
          <a:xfrm>
            <a:off x="7882294" y="50159"/>
            <a:ext cx="3698562" cy="4136004"/>
            <a:chOff x="7697366" y="266283"/>
            <a:chExt cx="4068418" cy="425665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5689998-2C68-522C-A4DF-4AC4F23C4C2C}"/>
                </a:ext>
              </a:extLst>
            </p:cNvPr>
            <p:cNvGrpSpPr/>
            <p:nvPr/>
          </p:nvGrpSpPr>
          <p:grpSpPr>
            <a:xfrm>
              <a:off x="7697366" y="266283"/>
              <a:ext cx="4068418" cy="4256659"/>
              <a:chOff x="6705600" y="723209"/>
              <a:chExt cx="4068418" cy="4256659"/>
            </a:xfrm>
          </p:grpSpPr>
          <p:pic>
            <p:nvPicPr>
              <p:cNvPr id="10" name="Picture 9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CD34601D-A821-2685-DFD9-CF99678D3E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05600" y="723209"/>
                <a:ext cx="4068418" cy="4256659"/>
              </a:xfrm>
              <a:prstGeom prst="rect">
                <a:avLst/>
              </a:prstGeom>
              <a:ln>
                <a:noFill/>
              </a:ln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AC100ED-A1B8-4512-7E92-65ED20C0099D}"/>
                  </a:ext>
                </a:extLst>
              </p:cNvPr>
              <p:cNvCxnSpPr/>
              <p:nvPr/>
            </p:nvCxnSpPr>
            <p:spPr>
              <a:xfrm>
                <a:off x="8734356" y="1630015"/>
                <a:ext cx="0" cy="1020418"/>
              </a:xfrm>
              <a:prstGeom prst="line">
                <a:avLst/>
              </a:prstGeom>
              <a:ln w="19050">
                <a:solidFill>
                  <a:srgbClr val="008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03DBAE83-97FB-D4A8-B3B7-EAF797702737}"/>
                      </a:ext>
                    </a:extLst>
                  </p:cNvPr>
                  <p:cNvSpPr/>
                  <p:nvPr/>
                </p:nvSpPr>
                <p:spPr>
                  <a:xfrm>
                    <a:off x="8475513" y="1563755"/>
                    <a:ext cx="675570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0" smtClean="0">
                              <a:solidFill>
                                <a:srgbClr val="008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𝛈</m:t>
                          </m:r>
                          <m:r>
                            <a:rPr lang="en-US" sz="1400" b="1" i="1" smtClean="0">
                              <a:solidFill>
                                <a:srgbClr val="008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≈</m:t>
                          </m:r>
                          <m:r>
                            <a:rPr lang="en-US" sz="1400" b="1" i="0" smtClean="0">
                              <a:solidFill>
                                <a:srgbClr val="008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𝟎</m:t>
                          </m:r>
                        </m:oMath>
                      </m:oMathPara>
                    </a14:m>
                    <a:endParaRPr lang="en-US" sz="1400" b="1" dirty="0">
                      <a:solidFill>
                        <a:srgbClr val="008F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03DBAE83-97FB-D4A8-B3B7-EAF79770273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75513" y="1563755"/>
                    <a:ext cx="675570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DE383CF-5CCF-13B8-85D1-F0111E361B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4356" y="1649005"/>
                <a:ext cx="739131" cy="988176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74C5390-534D-E530-81B9-9FC80C96B9DA}"/>
                      </a:ext>
                    </a:extLst>
                  </p:cNvPr>
                  <p:cNvSpPr/>
                  <p:nvPr/>
                </p:nvSpPr>
                <p:spPr>
                  <a:xfrm>
                    <a:off x="8866306" y="1725760"/>
                    <a:ext cx="849784" cy="30777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𝛈</m:t>
                          </m:r>
                          <m:r>
                            <a:rPr lang="en-US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≈</m:t>
                          </m:r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𝟎</m:t>
                          </m:r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.</m:t>
                          </m:r>
                          <m:r>
                            <a:rPr lang="en-US" sz="1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𝟓</m:t>
                          </m:r>
                        </m:oMath>
                      </m:oMathPara>
                    </a14:m>
                    <a:endParaRPr lang="en-US" sz="14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374C5390-534D-E530-81B9-9FC80C96B9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66306" y="1725760"/>
                    <a:ext cx="84978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61C685E-0E7E-927E-9976-67E293DEE0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6066" y="1649005"/>
                <a:ext cx="1138211" cy="994802"/>
              </a:xfrm>
              <a:prstGeom prst="line">
                <a:avLst/>
              </a:prstGeom>
              <a:ln w="19050">
                <a:solidFill>
                  <a:srgbClr val="0028D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7C7040-B13D-21D6-0A03-DD2896123449}"/>
                      </a:ext>
                    </a:extLst>
                  </p:cNvPr>
                  <p:cNvSpPr/>
                  <p:nvPr/>
                </p:nvSpPr>
                <p:spPr>
                  <a:xfrm>
                    <a:off x="9011152" y="2035915"/>
                    <a:ext cx="1138167" cy="307777"/>
                  </a:xfrm>
                  <a:prstGeom prst="rect">
                    <a:avLst/>
                  </a:prstGeom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0" smtClean="0">
                              <a:solidFill>
                                <a:srgbClr val="0028D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𝛈</m:t>
                          </m:r>
                          <m:r>
                            <a:rPr lang="en-US" sz="1400" b="1" i="1" smtClean="0">
                              <a:solidFill>
                                <a:srgbClr val="0028D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≈</m:t>
                          </m:r>
                          <m:r>
                            <a:rPr lang="en-US" sz="1400" b="1" i="1" smtClean="0">
                              <a:solidFill>
                                <a:srgbClr val="0028D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Verdana" panose="020B0604030504040204" pitchFamily="34" charset="0"/>
                            </a:rPr>
                            <m:t>𝟏</m:t>
                          </m:r>
                        </m:oMath>
                      </m:oMathPara>
                    </a14:m>
                    <a:endParaRPr lang="en-US" sz="1400" b="1" dirty="0">
                      <a:solidFill>
                        <a:srgbClr val="0028D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8B7C7040-B13D-21D6-0A03-DD289612344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11152" y="2035915"/>
                    <a:ext cx="1138167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4A235B-AECB-58F9-1648-02CC9F631849}"/>
                  </a:ext>
                </a:extLst>
              </p:cNvPr>
              <p:cNvSpPr txBox="1"/>
              <p:nvPr/>
            </p:nvSpPr>
            <p:spPr>
              <a:xfrm>
                <a:off x="8721104" y="2955564"/>
                <a:ext cx="10839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|</a:t>
                </a:r>
                <a:r>
                  <a:rPr lang="en-US" sz="1200" dirty="0" err="1"/>
                  <a:t>V</a:t>
                </a:r>
                <a:r>
                  <a:rPr lang="en-US" sz="1400" baseline="-25000" dirty="0" err="1"/>
                  <a:t>z</a:t>
                </a:r>
                <a:r>
                  <a:rPr lang="en-US" sz="1400" dirty="0"/>
                  <a:t>|= 30 cm </a:t>
                </a:r>
                <a:endParaRPr lang="en-US" sz="1200" dirty="0"/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4B49AD2-F59C-12F5-3C75-06577696EE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1104" y="2954653"/>
                <a:ext cx="1027043" cy="0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9A0E5C-A07F-8BE1-F415-ADEC028BB63A}"/>
                </a:ext>
              </a:extLst>
            </p:cNvPr>
            <p:cNvCxnSpPr>
              <a:cxnSpLocks/>
            </p:cNvCxnSpPr>
            <p:nvPr/>
          </p:nvCxnSpPr>
          <p:spPr>
            <a:xfrm>
              <a:off x="9002928" y="1192079"/>
              <a:ext cx="706841" cy="971096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BFA3A90-0FE0-FD5C-BA36-2AE01B839BAC}"/>
                </a:ext>
              </a:extLst>
            </p:cNvPr>
            <p:cNvCxnSpPr>
              <a:cxnSpLocks/>
            </p:cNvCxnSpPr>
            <p:nvPr/>
          </p:nvCxnSpPr>
          <p:spPr>
            <a:xfrm>
              <a:off x="8665894" y="1269034"/>
              <a:ext cx="996527" cy="883538"/>
            </a:xfrm>
            <a:prstGeom prst="line">
              <a:avLst/>
            </a:prstGeom>
            <a:ln w="19050">
              <a:solidFill>
                <a:srgbClr val="0028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D926C7C-8366-9550-41B8-9F8ABD5E8179}"/>
                </a:ext>
              </a:extLst>
            </p:cNvPr>
            <p:cNvSpPr txBox="1"/>
            <p:nvPr/>
          </p:nvSpPr>
          <p:spPr>
            <a:xfrm>
              <a:off x="9341224" y="2758780"/>
              <a:ext cx="896040" cy="31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Analysis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93FE8B8-85C5-75CB-7B53-DD4E65F06F2D}"/>
                </a:ext>
              </a:extLst>
            </p:cNvPr>
            <p:cNvSpPr/>
            <p:nvPr/>
          </p:nvSpPr>
          <p:spPr>
            <a:xfrm>
              <a:off x="9336256" y="2972381"/>
              <a:ext cx="877702" cy="316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Window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CC058-CCF3-C940-A1F3-FA8BF6A9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256" y="6359652"/>
            <a:ext cx="2743200" cy="365125"/>
          </a:xfrm>
        </p:spPr>
        <p:txBody>
          <a:bodyPr/>
          <a:lstStyle/>
          <a:p>
            <a:fld id="{8873F185-CD48-974E-8A99-81701D9D86B2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900E-1240-8747-90E5-44AFD1875216}"/>
              </a:ext>
            </a:extLst>
          </p:cNvPr>
          <p:cNvSpPr txBox="1"/>
          <p:nvPr/>
        </p:nvSpPr>
        <p:spPr>
          <a:xfrm>
            <a:off x="203289" y="279594"/>
            <a:ext cx="11518900" cy="553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Analysis details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9A053-7525-285F-D541-4672969C0AB2}"/>
              </a:ext>
            </a:extLst>
          </p:cNvPr>
          <p:cNvSpPr/>
          <p:nvPr/>
        </p:nvSpPr>
        <p:spPr>
          <a:xfrm>
            <a:off x="173989" y="940777"/>
            <a:ext cx="73939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2185" lvl="1" indent="-285750">
              <a:buSzPct val="100000"/>
              <a:buFont typeface="Arial" panose="020B0604020202020204" pitchFamily="34" charset="0"/>
              <a:buChar char="•"/>
            </a:pPr>
            <a:r>
              <a:rPr lang="en-US" u="sng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Event Selection:</a:t>
            </a:r>
          </a:p>
          <a:p>
            <a:pPr marL="839385" lvl="2" indent="-285750"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Longitudinal distance along beam axis: |V</a:t>
            </a:r>
            <a:r>
              <a:rPr lang="en-US" sz="2000" baseline="-250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z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|&lt; 30cm.</a:t>
            </a:r>
          </a:p>
          <a:p>
            <a:pPr marL="839385" lvl="2" indent="-285750">
              <a:buSzPct val="70000"/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Radial or transverse distance perpendicular to beam axis: |</a:t>
            </a:r>
            <a:r>
              <a:rPr lang="en-US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V</a:t>
            </a:r>
            <a:r>
              <a:rPr lang="en-US" sz="2000" baseline="-25000" dirty="0" err="1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</a:t>
            </a:r>
            <a:r>
              <a:rPr lang="en-US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|&lt; 2 cm respect to the nominal beam position.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F446FD4-2B63-60B5-321F-610DFEBDB1B6}"/>
                  </a:ext>
                </a:extLst>
              </p:cNvPr>
              <p:cNvSpPr/>
              <p:nvPr/>
            </p:nvSpPr>
            <p:spPr>
              <a:xfrm>
                <a:off x="173989" y="2763862"/>
                <a:ext cx="7279041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2185" lvl="1" indent="-285750">
                  <a:buSzPct val="100000"/>
                  <a:buFont typeface="Arial" panose="020B0604020202020204" pitchFamily="34" charset="0"/>
                  <a:buChar char="•"/>
                </a:pPr>
                <a:r>
                  <a:rPr lang="en-US" u="sng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Track Selection</a:t>
                </a:r>
                <a:r>
                  <a:rPr lang="en-US" u="sng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  <a:sym typeface="Wingdings" pitchFamily="2" charset="2"/>
                  </a:rPr>
                  <a:t>:</a:t>
                </a: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839385" lvl="2" indent="-285750"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Global distance of closest approach of &lt;2 cm. </a:t>
                </a:r>
              </a:p>
              <a:p>
                <a:pPr marL="839385" lvl="2" indent="-285750">
                  <a:buSzPct val="70000"/>
                  <a:buFont typeface="Courier New" panose="02070309020205020404" pitchFamily="49" charset="0"/>
                  <a:buChar char="o"/>
                </a:pP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No. of hit points fitted to form tracks in the TPC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≥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18.</a:t>
                </a:r>
                <a:endParaRPr lang="en-US" i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F446FD4-2B63-60B5-321F-610DFEBDB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89" y="2763862"/>
                <a:ext cx="7279041" cy="923330"/>
              </a:xfrm>
              <a:prstGeom prst="rect">
                <a:avLst/>
              </a:prstGeom>
              <a:blipFill>
                <a:blip r:embed="rId8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691126A2-ED9F-9E32-0DEE-68F9AAEF64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9482145"/>
                  </p:ext>
                </p:extLst>
              </p:nvPr>
            </p:nvGraphicFramePr>
            <p:xfrm>
              <a:off x="3330115" y="4186163"/>
              <a:ext cx="7810970" cy="2036947"/>
            </p:xfrm>
            <a:graphic>
              <a:graphicData uri="http://schemas.openxmlformats.org/drawingml/2006/table">
                <a:tbl>
                  <a:tblPr bandRow="1">
                    <a:tableStyleId>{3B4B98B0-60AC-42C2-AFA5-B58CD77FA1E5}</a:tableStyleId>
                  </a:tblPr>
                  <a:tblGrid>
                    <a:gridCol w="1058671">
                      <a:extLst>
                        <a:ext uri="{9D8B030D-6E8A-4147-A177-3AD203B41FA5}">
                          <a16:colId xmlns:a16="http://schemas.microsoft.com/office/drawing/2014/main" val="3301721723"/>
                        </a:ext>
                      </a:extLst>
                    </a:gridCol>
                    <a:gridCol w="2665700">
                      <a:extLst>
                        <a:ext uri="{9D8B030D-6E8A-4147-A177-3AD203B41FA5}">
                          <a16:colId xmlns:a16="http://schemas.microsoft.com/office/drawing/2014/main" val="949430448"/>
                        </a:ext>
                      </a:extLst>
                    </a:gridCol>
                    <a:gridCol w="2175981">
                      <a:extLst>
                        <a:ext uri="{9D8B030D-6E8A-4147-A177-3AD203B41FA5}">
                          <a16:colId xmlns:a16="http://schemas.microsoft.com/office/drawing/2014/main" val="688326843"/>
                        </a:ext>
                      </a:extLst>
                    </a:gridCol>
                    <a:gridCol w="1910618">
                      <a:extLst>
                        <a:ext uri="{9D8B030D-6E8A-4147-A177-3AD203B41FA5}">
                          <a16:colId xmlns:a16="http://schemas.microsoft.com/office/drawing/2014/main" val="2479680116"/>
                        </a:ext>
                      </a:extLst>
                    </a:gridCol>
                  </a:tblGrid>
                  <a:tr h="57836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charset="0"/>
                                      </a:rPr>
                                      <m:t>𝛑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charset="0"/>
                                      </a:rPr>
                                      <m:t>±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0.2&lt;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2.0</m:t>
                                </m:r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latin typeface="Cambria Math" charset="0"/>
                                  </a:rPr>
                                  <m:t>GeV</m:t>
                                </m:r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smtClean="0">
                                    <a:latin typeface="Cambria Math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sz="16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charset="0"/>
                                </a:rPr>
                                <m:t>0.2&lt;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smtClean="0">
                                  <a:latin typeface="Cambria Math" charset="0"/>
                                </a:rPr>
                                <m:t>0.6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GeV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/</m:t>
                              </m:r>
                            </m:oMath>
                          </a14:m>
                          <a:r>
                            <a:rPr lang="en-US" sz="16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c (TPC)</a:t>
                          </a:r>
                          <a:endParaRPr lang="en-US" sz="16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tot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smtClean="0">
                                  <a:latin typeface="Cambria Math" charset="0"/>
                                </a:rPr>
                                <m:t>1.7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GeV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600" b="0" dirty="0"/>
                            <a:t> (TOF)</a:t>
                          </a:r>
                          <a:endParaRPr lang="en-US" sz="16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&lt;0.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smtClean="0">
                                        <a:latin typeface="Cambria Math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&lt;0.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657558"/>
                      </a:ext>
                    </a:extLst>
                  </a:tr>
                  <a:tr h="6805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smtClean="0">
                                        <a:latin typeface="Cambria Math" charset="0"/>
                                      </a:rPr>
                                      <m:t>𝐊</m:t>
                                    </m:r>
                                  </m:e>
                                  <m:sup>
                                    <m:r>
                                      <a:rPr lang="en-US" sz="1600" smtClean="0">
                                        <a:latin typeface="Cambria Math" charset="0"/>
                                      </a:rPr>
                                      <m:t>±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0.2&lt;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.0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latin typeface="Cambria Math" charset="0"/>
                                  </a:rPr>
                                  <m:t>GeV</m:t>
                                </m:r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smtClean="0">
                                    <a:latin typeface="Cambria Math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sz="1600" b="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charset="0"/>
                                </a:rPr>
                                <m:t>0.2&lt;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smtClean="0">
                                  <a:latin typeface="Cambria Math" charset="0"/>
                                </a:rPr>
                                <m:t>0.6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GeV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smtClean="0">
                                  <a:latin typeface="Cambria Math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600" b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(TPC)</a:t>
                          </a:r>
                          <a:endParaRPr lang="en-US" sz="1600" b="0" i="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tot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smtClean="0">
                                  <a:latin typeface="Cambria Math" charset="0"/>
                                </a:rPr>
                                <m:t>1.7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GeV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600" dirty="0"/>
                            <a:t> (TOF)</a:t>
                          </a:r>
                          <a:endPara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&lt;0.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smtClean="0">
                                        <a:latin typeface="Cambria Math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&lt;0.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57278609"/>
                      </a:ext>
                    </a:extLst>
                  </a:tr>
                  <a:tr h="77727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i="0" smtClean="0">
                                        <a:latin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  <m:sup>
                                    <m:r>
                                      <a:rPr lang="en-US" sz="1600" b="1" i="0" smtClean="0">
                                        <a:latin typeface="Cambria Math" charset="0"/>
                                      </a:rPr>
                                      <m:t>±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b="1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0.4&lt;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T</m:t>
                                    </m:r>
                                  </m:sub>
                                </m:sSub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3</m:t>
                                </m:r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.0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smtClean="0">
                                    <a:latin typeface="Cambria Math" charset="0"/>
                                  </a:rPr>
                                  <m:t>GeV</m:t>
                                </m:r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b="0" smtClean="0">
                                    <a:latin typeface="Cambria Math" charset="0"/>
                                  </a:rPr>
                                  <m:t>c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smtClean="0">
                                  <a:latin typeface="Cambria Math" charset="0"/>
                                </a:rPr>
                                <m:t>0.4&lt;</m:t>
                              </m:r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T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smtClean="0">
                                  <a:latin typeface="Cambria Math" charset="0"/>
                                </a:rPr>
                                <m:t>1.0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GeV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600" b="0" smtClean="0">
                                  <a:latin typeface="Cambria Math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6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(TPC)</a:t>
                          </a:r>
                          <a:endParaRPr lang="en-US" sz="1600" dirty="0">
                            <a:latin typeface="Calibri" panose="020F0502020204030204" pitchFamily="34" charset="0"/>
                            <a:ea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smtClean="0">
                                      <a:latin typeface="Cambria Math" charset="0"/>
                                    </a:rPr>
                                    <m:t>tot</m:t>
                                  </m:r>
                                </m:sub>
                              </m:sSub>
                              <m:r>
                                <a:rPr lang="en-US" sz="1600" smtClean="0">
                                  <a:latin typeface="Cambria Math" charset="0"/>
                                </a:rPr>
                                <m:t>&lt;</m:t>
                              </m:r>
                              <m:r>
                                <a:rPr lang="en-US" sz="1600" b="0" smtClean="0">
                                  <a:latin typeface="Cambria Math" charset="0"/>
                                </a:rPr>
                                <m:t>2.9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GeV</m:t>
                              </m:r>
                              <m:r>
                                <a:rPr lang="en-US" sz="1600" smtClean="0">
                                  <a:latin typeface="Cambria Math" charset="0"/>
                                </a:rPr>
                                <m:t>/</m:t>
                              </m:r>
                              <m:r>
                                <m:rPr>
                                  <m:sty m:val="p"/>
                                </m:rPr>
                                <a:rPr lang="en-US" sz="1600" smtClean="0">
                                  <a:latin typeface="Cambria Math" charset="0"/>
                                </a:rPr>
                                <m:t>c</m:t>
                              </m:r>
                            </m:oMath>
                          </a14:m>
                          <a:r>
                            <a:rPr lang="en-US" sz="1600" dirty="0"/>
                            <a:t> (TOF)</a:t>
                          </a:r>
                          <a:endParaRPr lang="en-US" sz="16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smtClean="0"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&lt;0.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b="0" dirty="0"/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0" smtClean="0">
                                        <a:latin typeface="Cambria Math" charset="0"/>
                                      </a:rPr>
                                      <m:t>𝜂</m:t>
                                    </m:r>
                                  </m:e>
                                </m:d>
                                <m:r>
                                  <a:rPr lang="en-US" sz="1600" smtClean="0">
                                    <a:latin typeface="Cambria Math" charset="0"/>
                                  </a:rPr>
                                  <m:t>&lt;0.</m:t>
                                </m:r>
                                <m:r>
                                  <a:rPr lang="en-US" sz="1600" b="0" smtClean="0">
                                    <a:latin typeface="Cambria Math" charset="0"/>
                                  </a:rPr>
                                  <m:t>5</m:t>
                                </m:r>
                              </m:oMath>
                            </m:oMathPara>
                          </a14:m>
                          <a:endParaRPr lang="en-US" sz="1600" b="0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alpha val="2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523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691126A2-ED9F-9E32-0DEE-68F9AAEF64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9482145"/>
                  </p:ext>
                </p:extLst>
              </p:nvPr>
            </p:nvGraphicFramePr>
            <p:xfrm>
              <a:off x="3330115" y="4186163"/>
              <a:ext cx="7810970" cy="2036947"/>
            </p:xfrm>
            <a:graphic>
              <a:graphicData uri="http://schemas.openxmlformats.org/drawingml/2006/table">
                <a:tbl>
                  <a:tblPr bandRow="1">
                    <a:tableStyleId>{3B4B98B0-60AC-42C2-AFA5-B58CD77FA1E5}</a:tableStyleId>
                  </a:tblPr>
                  <a:tblGrid>
                    <a:gridCol w="1058671">
                      <a:extLst>
                        <a:ext uri="{9D8B030D-6E8A-4147-A177-3AD203B41FA5}">
                          <a16:colId xmlns:a16="http://schemas.microsoft.com/office/drawing/2014/main" val="3301721723"/>
                        </a:ext>
                      </a:extLst>
                    </a:gridCol>
                    <a:gridCol w="2665700">
                      <a:extLst>
                        <a:ext uri="{9D8B030D-6E8A-4147-A177-3AD203B41FA5}">
                          <a16:colId xmlns:a16="http://schemas.microsoft.com/office/drawing/2014/main" val="949430448"/>
                        </a:ext>
                      </a:extLst>
                    </a:gridCol>
                    <a:gridCol w="2175981">
                      <a:extLst>
                        <a:ext uri="{9D8B030D-6E8A-4147-A177-3AD203B41FA5}">
                          <a16:colId xmlns:a16="http://schemas.microsoft.com/office/drawing/2014/main" val="688326843"/>
                        </a:ext>
                      </a:extLst>
                    </a:gridCol>
                    <a:gridCol w="1910618">
                      <a:extLst>
                        <a:ext uri="{9D8B030D-6E8A-4147-A177-3AD203B41FA5}">
                          <a16:colId xmlns:a16="http://schemas.microsoft.com/office/drawing/2014/main" val="247968011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205" t="-2174" r="-643373" b="-25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810" t="-2174" r="-153081" b="-25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2515" t="-2174" r="-88889" b="-25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8609" t="-2174" r="-662" b="-25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93657558"/>
                      </a:ext>
                    </a:extLst>
                  </a:tr>
                  <a:tr h="6805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205" t="-87037" r="-643373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810" t="-87037" r="-153081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2515" t="-87037" r="-88889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8609" t="-87037" r="-6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7278609"/>
                      </a:ext>
                    </a:extLst>
                  </a:tr>
                  <a:tr h="7772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205" t="-162903" r="-643373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9810" t="-162903" r="-153081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72515" t="-162903" r="-88889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308609" t="-162903" r="-662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5236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F45C66F0-914C-6058-85B0-3D2799F69207}"/>
              </a:ext>
            </a:extLst>
          </p:cNvPr>
          <p:cNvSpPr/>
          <p:nvPr/>
        </p:nvSpPr>
        <p:spPr>
          <a:xfrm>
            <a:off x="795804" y="4825306"/>
            <a:ext cx="1949544" cy="8309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 functions are measured  inside this acceptance box.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054B827-FAD0-BA85-C43A-EF0309992697}"/>
              </a:ext>
            </a:extLst>
          </p:cNvPr>
          <p:cNvCxnSpPr>
            <a:cxnSpLocks/>
          </p:cNvCxnSpPr>
          <p:nvPr/>
        </p:nvCxnSpPr>
        <p:spPr>
          <a:xfrm>
            <a:off x="2824492" y="5313492"/>
            <a:ext cx="3473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30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33"/>
    </mc:Choice>
    <mc:Fallback xmlns="">
      <p:transition spd="slow" advTm="73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D69079C0-11EC-9A06-937E-2CE7DAABB239}"/>
              </a:ext>
            </a:extLst>
          </p:cNvPr>
          <p:cNvSpPr txBox="1">
            <a:spLocks/>
          </p:cNvSpPr>
          <p:nvPr/>
        </p:nvSpPr>
        <p:spPr>
          <a:xfrm>
            <a:off x="92070" y="123135"/>
            <a:ext cx="10839098" cy="494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Analysis details – Data 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DCB005-2AA1-0E65-0AD1-00B916FE648A}"/>
              </a:ext>
            </a:extLst>
          </p:cNvPr>
          <p:cNvSpPr/>
          <p:nvPr/>
        </p:nvSpPr>
        <p:spPr>
          <a:xfrm>
            <a:off x="3439020" y="649572"/>
            <a:ext cx="40665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Detectors used for particle identification: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Time Projection Chamber (TPC).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Time of flight detector (</a:t>
            </a:r>
            <a:r>
              <a:rPr lang="en-US" dirty="0" err="1"/>
              <a:t>ToF</a:t>
            </a:r>
            <a:r>
              <a:rPr lang="en-US" dirty="0"/>
              <a:t>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07BCF6-ADDB-9851-A20C-B9435AE37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2616" y="6397294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CCFEEB9-6061-66FA-6CE5-A957D8B8EA87}"/>
                  </a:ext>
                </a:extLst>
              </p:cNvPr>
              <p:cNvSpPr/>
              <p:nvPr/>
            </p:nvSpPr>
            <p:spPr>
              <a:xfrm>
                <a:off x="2930540" y="1826750"/>
                <a:ext cx="4504839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39385" lvl="2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04913E"/>
                    </a:solidFill>
                    <a:ea typeface="Cambria Math" panose="02040503050406030204" pitchFamily="18" charset="0"/>
                    <a:cs typeface="Verdana" panose="020B0604030504040204" pitchFamily="34" charset="0"/>
                  </a:rPr>
                  <a:t>Analysis</a:t>
                </a:r>
                <a:r>
                  <a:rPr lang="en-US" dirty="0">
                    <a:ea typeface="Cambria Math" panose="02040503050406030204" pitchFamily="18" charset="0"/>
                    <a:cs typeface="Verdana" panose="020B0604030504040204" pitchFamily="34" charset="0"/>
                  </a:rPr>
                  <a:t> acceptance uses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Verdana" panose="020B0604030504040204" pitchFamily="34" charset="0"/>
                          </a:rPr>
                          <m:t>η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  <a:cs typeface="Verdana" panose="020B0604030504040204" pitchFamily="34" charset="0"/>
                      </a:rPr>
                      <m:t>&lt;0.5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)</a:t>
                </a:r>
                <a:r>
                  <a:rPr lang="en-US" b="1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for all pair types.</a:t>
                </a:r>
              </a:p>
              <a:p>
                <a:pPr marL="839385" lvl="2" indent="-28575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rgbClr val="1403FF"/>
                    </a:solidFill>
                  </a:rPr>
                  <a:t>Centrality</a:t>
                </a:r>
                <a:r>
                  <a:rPr lang="en-US" dirty="0"/>
                  <a:t> definition uses an acceptance of 0.5 &lt; |</a:t>
                </a:r>
                <a:r>
                  <a:rPr lang="el-GR" dirty="0"/>
                  <a:t>η</a:t>
                </a:r>
                <a:r>
                  <a:rPr lang="en-US" dirty="0"/>
                  <a:t>|</a:t>
                </a:r>
                <a:r>
                  <a:rPr lang="el-GR" dirty="0"/>
                  <a:t> &lt; 1</a:t>
                </a:r>
                <a:r>
                  <a:rPr lang="en-US" dirty="0"/>
                  <a:t>.</a:t>
                </a:r>
                <a:endParaRPr lang="el-G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CCFEEB9-6061-66FA-6CE5-A957D8B8EA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540" y="1826750"/>
                <a:ext cx="4504839" cy="1200329"/>
              </a:xfrm>
              <a:prstGeom prst="rect">
                <a:avLst/>
              </a:prstGeom>
              <a:blipFill>
                <a:blip r:embed="rId3"/>
                <a:stretch>
                  <a:fillRect t="-315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06203CC-8234-1DBC-651D-E4A25D64F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1456"/>
              </p:ext>
            </p:extLst>
          </p:nvPr>
        </p:nvGraphicFramePr>
        <p:xfrm>
          <a:off x="392346" y="1575987"/>
          <a:ext cx="2613484" cy="3158043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1295673">
                  <a:extLst>
                    <a:ext uri="{9D8B030D-6E8A-4147-A177-3AD203B41FA5}">
                      <a16:colId xmlns:a16="http://schemas.microsoft.com/office/drawing/2014/main" val="3301721723"/>
                    </a:ext>
                  </a:extLst>
                </a:gridCol>
                <a:gridCol w="1317811">
                  <a:extLst>
                    <a:ext uri="{9D8B030D-6E8A-4147-A177-3AD203B41FA5}">
                      <a16:colId xmlns:a16="http://schemas.microsoft.com/office/drawing/2014/main" val="949430448"/>
                    </a:ext>
                  </a:extLst>
                </a:gridCol>
              </a:tblGrid>
              <a:tr h="526473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Beam Energy (GeV)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libri" panose="020F0502020204030204" pitchFamily="34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a:t>No. of Events (Million)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657558"/>
                  </a:ext>
                </a:extLst>
              </a:tr>
              <a:tr h="329851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7.7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4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278609"/>
                  </a:ext>
                </a:extLst>
              </a:tr>
              <a:tr h="342288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11.5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12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065678"/>
                  </a:ext>
                </a:extLst>
              </a:tr>
              <a:tr h="342289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14.5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20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225536"/>
                  </a:ext>
                </a:extLst>
              </a:tr>
              <a:tr h="356375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19.6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36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92866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27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70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52363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39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130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5976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62.4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67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42742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500" b="1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200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i="0" kern="12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a:t>45</a:t>
                      </a:r>
                    </a:p>
                  </a:txBody>
                  <a:tcPr marT="41564" marB="4156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5270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B2DA89B-F850-BF17-D990-6EE9FBCCA67F}"/>
              </a:ext>
            </a:extLst>
          </p:cNvPr>
          <p:cNvSpPr txBox="1"/>
          <p:nvPr/>
        </p:nvSpPr>
        <p:spPr>
          <a:xfrm>
            <a:off x="562475" y="1021893"/>
            <a:ext cx="23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BES-I Dataset – </a:t>
            </a:r>
            <a:r>
              <a:rPr lang="en-US" b="1" dirty="0" err="1"/>
              <a:t>Au+Au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61D24F-9437-0C54-95C2-65D84161C794}"/>
              </a:ext>
            </a:extLst>
          </p:cNvPr>
          <p:cNvSpPr/>
          <p:nvPr/>
        </p:nvSpPr>
        <p:spPr>
          <a:xfrm>
            <a:off x="210215" y="5037147"/>
            <a:ext cx="301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Entire BES-I dataset analyzed.   </a:t>
            </a:r>
          </a:p>
        </p:txBody>
      </p:sp>
      <p:pic>
        <p:nvPicPr>
          <p:cNvPr id="3077" name="Picture 5" descr="page5image46302016">
            <a:extLst>
              <a:ext uri="{FF2B5EF4-FFF2-40B4-BE49-F238E27FC236}">
                <a16:creationId xmlns:a16="http://schemas.microsoft.com/office/drawing/2014/main" id="{F5C34B1E-22C0-BDCF-27CC-4DABC111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6882" y="3301370"/>
            <a:ext cx="4133373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23679F0-7D37-A187-8FE9-CDCBB4CF1B7E}"/>
              </a:ext>
            </a:extLst>
          </p:cNvPr>
          <p:cNvGrpSpPr/>
          <p:nvPr/>
        </p:nvGrpSpPr>
        <p:grpSpPr>
          <a:xfrm>
            <a:off x="3460694" y="2919245"/>
            <a:ext cx="4334197" cy="2617584"/>
            <a:chOff x="6230583" y="3858739"/>
            <a:chExt cx="4767617" cy="28793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938371-44DB-8D09-9520-4C3CFF9B5122}"/>
                </a:ext>
              </a:extLst>
            </p:cNvPr>
            <p:cNvSpPr/>
            <p:nvPr/>
          </p:nvSpPr>
          <p:spPr>
            <a:xfrm>
              <a:off x="8115300" y="4524542"/>
              <a:ext cx="736600" cy="1455461"/>
            </a:xfrm>
            <a:prstGeom prst="rect">
              <a:avLst/>
            </a:prstGeom>
            <a:pattFill prst="wdUpDiag">
              <a:fgClr>
                <a:srgbClr val="04913E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18B107-F8B6-9CA8-F12F-6813BC84ED90}"/>
                </a:ext>
              </a:extLst>
            </p:cNvPr>
            <p:cNvSpPr/>
            <p:nvPr/>
          </p:nvSpPr>
          <p:spPr>
            <a:xfrm>
              <a:off x="8851900" y="4524542"/>
              <a:ext cx="362971" cy="1455461"/>
            </a:xfrm>
            <a:prstGeom prst="rect">
              <a:avLst/>
            </a:prstGeom>
            <a:pattFill prst="wdDnDiag">
              <a:fgClr>
                <a:srgbClr val="0432FF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ABD078-6B57-007F-6EC7-FDC384D629FC}"/>
                </a:ext>
              </a:extLst>
            </p:cNvPr>
            <p:cNvSpPr/>
            <p:nvPr/>
          </p:nvSpPr>
          <p:spPr>
            <a:xfrm>
              <a:off x="7752327" y="4529790"/>
              <a:ext cx="362971" cy="1455461"/>
            </a:xfrm>
            <a:prstGeom prst="rect">
              <a:avLst/>
            </a:prstGeom>
            <a:pattFill prst="wdDnDiag">
              <a:fgClr>
                <a:srgbClr val="0432FF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33ADEFC-098B-B818-E887-C84326A49F3D}"/>
                </a:ext>
              </a:extLst>
            </p:cNvPr>
            <p:cNvGrpSpPr/>
            <p:nvPr/>
          </p:nvGrpSpPr>
          <p:grpSpPr>
            <a:xfrm>
              <a:off x="6230583" y="4524544"/>
              <a:ext cx="4641258" cy="1460710"/>
              <a:chOff x="889000" y="5593043"/>
              <a:chExt cx="2619869" cy="619483"/>
            </a:xfrm>
          </p:grpSpPr>
          <p:cxnSp>
            <p:nvCxnSpPr>
              <p:cNvPr id="29" name="Curved Connector 28">
                <a:extLst>
                  <a:ext uri="{FF2B5EF4-FFF2-40B4-BE49-F238E27FC236}">
                    <a16:creationId xmlns:a16="http://schemas.microsoft.com/office/drawing/2014/main" id="{44A6F0A0-2D4D-2548-D7AF-0A8F885120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9000" y="5593043"/>
                <a:ext cx="787400" cy="617257"/>
              </a:xfrm>
              <a:prstGeom prst="curvedConnector3">
                <a:avLst>
                  <a:gd name="adj1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Curved Connector 29">
                <a:extLst>
                  <a:ext uri="{FF2B5EF4-FFF2-40B4-BE49-F238E27FC236}">
                    <a16:creationId xmlns:a16="http://schemas.microsoft.com/office/drawing/2014/main" id="{5A223AAB-B424-67BA-8855-6F393EAAD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39129" y="5593043"/>
                <a:ext cx="869740" cy="619483"/>
              </a:xfrm>
              <a:prstGeom prst="curvedConnector3">
                <a:avLst>
                  <a:gd name="adj1" fmla="val 50000"/>
                </a:avLst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9834010-E90E-E92E-ADD0-08A82F45BF2C}"/>
                  </a:ext>
                </a:extLst>
              </p:cNvPr>
              <p:cNvCxnSpPr/>
              <p:nvPr/>
            </p:nvCxnSpPr>
            <p:spPr>
              <a:xfrm>
                <a:off x="1676400" y="5593043"/>
                <a:ext cx="962729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445605-38EB-1037-E29A-C1050B1997EF}"/>
                </a:ext>
              </a:extLst>
            </p:cNvPr>
            <p:cNvCxnSpPr/>
            <p:nvPr/>
          </p:nvCxnSpPr>
          <p:spPr>
            <a:xfrm>
              <a:off x="8478276" y="4241800"/>
              <a:ext cx="0" cy="1738203"/>
            </a:xfrm>
            <a:prstGeom prst="line">
              <a:avLst/>
            </a:prstGeom>
            <a:pattFill prst="wdUpDiag">
              <a:fgClr>
                <a:srgbClr val="04913E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5545F04-8700-4E54-74B6-D1AE127A98AC}"/>
                </a:ext>
              </a:extLst>
            </p:cNvPr>
            <p:cNvCxnSpPr>
              <a:cxnSpLocks/>
            </p:cNvCxnSpPr>
            <p:nvPr/>
          </p:nvCxnSpPr>
          <p:spPr>
            <a:xfrm>
              <a:off x="6230583" y="5980003"/>
              <a:ext cx="476761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A7DC28-C95B-2207-B3DA-C4141134C46B}"/>
                </a:ext>
              </a:extLst>
            </p:cNvPr>
            <p:cNvSpPr txBox="1"/>
            <p:nvPr/>
          </p:nvSpPr>
          <p:spPr>
            <a:xfrm>
              <a:off x="8351265" y="5954810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C67674-3C27-427F-A6C6-58D202A9DF8C}"/>
                </a:ext>
              </a:extLst>
            </p:cNvPr>
            <p:cNvSpPr txBox="1"/>
            <p:nvPr/>
          </p:nvSpPr>
          <p:spPr>
            <a:xfrm>
              <a:off x="8632993" y="596751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0.5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506B53A-9EDD-2C40-CF1C-117001648EDB}"/>
                </a:ext>
              </a:extLst>
            </p:cNvPr>
            <p:cNvSpPr txBox="1"/>
            <p:nvPr/>
          </p:nvSpPr>
          <p:spPr>
            <a:xfrm>
              <a:off x="7900883" y="5967511"/>
              <a:ext cx="4667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-0.5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B6A698-E41E-675E-2D7A-79FC84113E7C}"/>
                </a:ext>
              </a:extLst>
            </p:cNvPr>
            <p:cNvSpPr txBox="1"/>
            <p:nvPr/>
          </p:nvSpPr>
          <p:spPr>
            <a:xfrm>
              <a:off x="9123604" y="5952544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432FF"/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564F05-0F10-5CA4-046A-E1E1ED9AC006}"/>
                </a:ext>
              </a:extLst>
            </p:cNvPr>
            <p:cNvSpPr txBox="1"/>
            <p:nvPr/>
          </p:nvSpPr>
          <p:spPr>
            <a:xfrm>
              <a:off x="7532984" y="5949353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432FF"/>
                  </a:solidFill>
                </a:rPr>
                <a:t>-1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B7169A-8939-5E87-68C0-E3B4085F3F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7384" y="6217068"/>
              <a:ext cx="99920" cy="261347"/>
            </a:xfrm>
            <a:prstGeom prst="straightConnector1">
              <a:avLst/>
            </a:prstGeom>
            <a:ln w="19050">
              <a:solidFill>
                <a:srgbClr val="0491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C0C42DF-39D9-6BC1-0A52-954F7DAD77CA}"/>
                </a:ext>
              </a:extLst>
            </p:cNvPr>
            <p:cNvSpPr txBox="1"/>
            <p:nvPr/>
          </p:nvSpPr>
          <p:spPr>
            <a:xfrm>
              <a:off x="8225567" y="6399526"/>
              <a:ext cx="87544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4913E"/>
                  </a:solidFill>
                </a:rPr>
                <a:t>Analysis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8C16E8C-D24D-41FD-FF5E-7636C089DC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1650" y="6068343"/>
              <a:ext cx="288550" cy="194602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FE7C1-3E99-9C71-6637-A484D3BE1474}"/>
                </a:ext>
              </a:extLst>
            </p:cNvPr>
            <p:cNvSpPr txBox="1"/>
            <p:nvPr/>
          </p:nvSpPr>
          <p:spPr>
            <a:xfrm>
              <a:off x="9087243" y="6250339"/>
              <a:ext cx="911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432FF"/>
                  </a:solidFill>
                </a:rPr>
                <a:t>Centrality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76C87D-2CEB-2E72-DFB9-D3CC8BE4CB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8254" y="6054557"/>
              <a:ext cx="225008" cy="250694"/>
            </a:xfrm>
            <a:prstGeom prst="straightConnector1">
              <a:avLst/>
            </a:prstGeom>
            <a:ln w="19050"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806FF8-43B3-F29C-CC8B-7F72FAC281C5}"/>
                </a:ext>
              </a:extLst>
            </p:cNvPr>
            <p:cNvSpPr txBox="1"/>
            <p:nvPr/>
          </p:nvSpPr>
          <p:spPr>
            <a:xfrm>
              <a:off x="7242682" y="6269089"/>
              <a:ext cx="91159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432FF"/>
                  </a:solidFill>
                </a:rPr>
                <a:t>Centrality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A0BCB9-D425-7F8D-DD00-62303CF38A93}"/>
                </a:ext>
              </a:extLst>
            </p:cNvPr>
            <p:cNvSpPr txBox="1"/>
            <p:nvPr/>
          </p:nvSpPr>
          <p:spPr>
            <a:xfrm>
              <a:off x="8067362" y="3858739"/>
              <a:ext cx="840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N</a:t>
              </a:r>
              <a:r>
                <a:rPr lang="en-US" b="1" baseline="-25000" dirty="0" err="1"/>
                <a:t>primary</a:t>
              </a:r>
              <a:endParaRPr lang="en-US" b="1" baseline="-25000" dirty="0"/>
            </a:p>
          </p:txBody>
        </p:sp>
      </p:grpSp>
      <p:pic>
        <p:nvPicPr>
          <p:cNvPr id="33" name="Picture 32" descr="Diagram&#10;&#10;Description automatically generated">
            <a:extLst>
              <a:ext uri="{FF2B5EF4-FFF2-40B4-BE49-F238E27FC236}">
                <a16:creationId xmlns:a16="http://schemas.microsoft.com/office/drawing/2014/main" id="{B6161751-DA7B-4161-1F40-22EEB1A8C8E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916" y="185818"/>
            <a:ext cx="3786910" cy="3059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7A7A1E-738A-6220-15EC-E6166EA16556}"/>
                  </a:ext>
                </a:extLst>
              </p:cNvPr>
              <p:cNvSpPr txBox="1"/>
              <p:nvPr/>
            </p:nvSpPr>
            <p:spPr>
              <a:xfrm>
                <a:off x="8209" y="5705188"/>
                <a:ext cx="4936977" cy="653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6435" lvl="1"/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This  talk focuses on beam energy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NN</m:t>
                            </m:r>
                          </m:sub>
                        </m:sSub>
                      </m:e>
                    </m:rad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=200 GeV of run – 11, central collisions (0-5%).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D7A7A1E-738A-6220-15EC-E6166EA16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" y="5705188"/>
                <a:ext cx="4936977" cy="653769"/>
              </a:xfrm>
              <a:prstGeom prst="rect">
                <a:avLst/>
              </a:prstGeom>
              <a:blipFill>
                <a:blip r:embed="rId6"/>
                <a:stretch>
                  <a:fillRect t="-5769" r="-179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10D11F7-583A-D8E4-E42F-055437D7DE30}"/>
              </a:ext>
            </a:extLst>
          </p:cNvPr>
          <p:cNvGrpSpPr/>
          <p:nvPr/>
        </p:nvGrpSpPr>
        <p:grpSpPr>
          <a:xfrm>
            <a:off x="5246459" y="5526775"/>
            <a:ext cx="2010139" cy="1067382"/>
            <a:chOff x="5170900" y="5591577"/>
            <a:chExt cx="2010139" cy="1067382"/>
          </a:xfrm>
        </p:grpSpPr>
        <p:pic>
          <p:nvPicPr>
            <p:cNvPr id="1025" name="Picture 1" descr="page5image23939104">
              <a:extLst>
                <a:ext uri="{FF2B5EF4-FFF2-40B4-BE49-F238E27FC236}">
                  <a16:creationId xmlns:a16="http://schemas.microsoft.com/office/drawing/2014/main" id="{0AC372BE-C4DF-1EA0-FF30-9C00867483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091" y="5977922"/>
              <a:ext cx="1928412" cy="681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47E202F-3618-B6D6-212B-F9AD2615A092}"/>
                </a:ext>
              </a:extLst>
            </p:cNvPr>
            <p:cNvSpPr txBox="1"/>
            <p:nvPr/>
          </p:nvSpPr>
          <p:spPr>
            <a:xfrm>
              <a:off x="5170900" y="5610379"/>
              <a:ext cx="790893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FF0000"/>
                  </a:solidFill>
                </a:rPr>
                <a:t>Central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42FF2AD-56E3-2258-4B8E-7587E11A5E52}"/>
                </a:ext>
              </a:extLst>
            </p:cNvPr>
            <p:cNvSpPr txBox="1"/>
            <p:nvPr/>
          </p:nvSpPr>
          <p:spPr>
            <a:xfrm>
              <a:off x="6120550" y="5591577"/>
              <a:ext cx="1060489" cy="33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BA6E9"/>
                  </a:solidFill>
                </a:rPr>
                <a:t>Peripheral</a:t>
              </a:r>
            </a:p>
          </p:txBody>
        </p:sp>
      </p:grpSp>
      <p:pic>
        <p:nvPicPr>
          <p:cNvPr id="2050" name="Picture 2" descr="page4image2955311040">
            <a:extLst>
              <a:ext uri="{FF2B5EF4-FFF2-40B4-BE49-F238E27FC236}">
                <a16:creationId xmlns:a16="http://schemas.microsoft.com/office/drawing/2014/main" id="{50A568B8-D40B-2906-B750-345BD6F71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908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38"/>
    </mc:Choice>
    <mc:Fallback xmlns="">
      <p:transition spd="slow" advTm="72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6C162FB-B19E-88C9-6245-403B239DA08D}"/>
              </a:ext>
            </a:extLst>
          </p:cNvPr>
          <p:cNvGrpSpPr/>
          <p:nvPr/>
        </p:nvGrpSpPr>
        <p:grpSpPr>
          <a:xfrm>
            <a:off x="6047481" y="2464636"/>
            <a:ext cx="5522218" cy="4385569"/>
            <a:chOff x="7152185" y="105379"/>
            <a:chExt cx="4803983" cy="48241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4006BB-47C8-89AE-99F5-5C64FACADDA8}"/>
                </a:ext>
              </a:extLst>
            </p:cNvPr>
            <p:cNvGrpSpPr/>
            <p:nvPr/>
          </p:nvGrpSpPr>
          <p:grpSpPr>
            <a:xfrm>
              <a:off x="7152185" y="105379"/>
              <a:ext cx="4803983" cy="3969506"/>
              <a:chOff x="7152185" y="108630"/>
              <a:chExt cx="4803983" cy="4153205"/>
            </a:xfrm>
          </p:grpSpPr>
          <p:pic>
            <p:nvPicPr>
              <p:cNvPr id="31" name="Picture 1" descr="page3image65311408">
                <a:extLst>
                  <a:ext uri="{FF2B5EF4-FFF2-40B4-BE49-F238E27FC236}">
                    <a16:creationId xmlns:a16="http://schemas.microsoft.com/office/drawing/2014/main" id="{6EDD503D-288A-A8A7-18C4-78E2391693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2185" y="174366"/>
                <a:ext cx="4678737" cy="4087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1967E3-EF07-4679-14E1-EC206165B2B6}"/>
                  </a:ext>
                </a:extLst>
              </p:cNvPr>
              <p:cNvSpPr txBox="1"/>
              <p:nvPr/>
            </p:nvSpPr>
            <p:spPr>
              <a:xfrm>
                <a:off x="10178239" y="108630"/>
                <a:ext cx="1777929" cy="478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effectLst/>
                    <a:latin typeface="CambriaMath"/>
                  </a:rPr>
                  <a:t>M. </a:t>
                </a:r>
                <a:r>
                  <a:rPr lang="en-US" sz="1050" dirty="0" err="1">
                    <a:effectLst/>
                    <a:latin typeface="CambriaMath"/>
                  </a:rPr>
                  <a:t>Janik</a:t>
                </a:r>
                <a:r>
                  <a:rPr lang="en-US" sz="1050" dirty="0">
                    <a:effectLst/>
                    <a:latin typeface="CambriaMath"/>
                  </a:rPr>
                  <a:t>, International conference on New Frontiers in Physics, 2015  </a:t>
                </a:r>
                <a:endParaRPr lang="en-US" sz="1050" dirty="0">
                  <a:effectLst/>
                </a:endParaRPr>
              </a:p>
            </p:txBody>
          </p:sp>
        </p:grpSp>
        <p:pic>
          <p:nvPicPr>
            <p:cNvPr id="29" name="Picture 5" descr="page3image65513424">
              <a:extLst>
                <a:ext uri="{FF2B5EF4-FFF2-40B4-BE49-F238E27FC236}">
                  <a16:creationId xmlns:a16="http://schemas.microsoft.com/office/drawing/2014/main" id="{17221E15-A8FA-8B74-4DCE-CFEE325AEF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 r="-1237" b="-1"/>
            <a:stretch/>
          </p:blipFill>
          <p:spPr bwMode="auto">
            <a:xfrm>
              <a:off x="8123021" y="3673493"/>
              <a:ext cx="1221420" cy="1256015"/>
            </a:xfrm>
            <a:prstGeom prst="snipRoundRect">
              <a:avLst>
                <a:gd name="adj1" fmla="val 37462"/>
                <a:gd name="adj2" fmla="val 27065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8187D2-B7B8-A1FD-14F8-5BEB86021149}"/>
                </a:ext>
              </a:extLst>
            </p:cNvPr>
            <p:cNvSpPr txBox="1"/>
            <p:nvPr/>
          </p:nvSpPr>
          <p:spPr>
            <a:xfrm>
              <a:off x="8547658" y="3726867"/>
              <a:ext cx="1062946" cy="4062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effectLst/>
                  <a:latin typeface="Arial" panose="020B0604020202020204" pitchFamily="34" charset="0"/>
                </a:rPr>
                <a:t>The anisotropic </a:t>
              </a:r>
            </a:p>
            <a:p>
              <a:r>
                <a:rPr lang="en-US" sz="900" b="1" dirty="0">
                  <a:latin typeface="Arial" panose="020B0604020202020204" pitchFamily="34" charset="0"/>
                </a:rPr>
                <a:t>elliptic </a:t>
              </a:r>
              <a:r>
                <a:rPr lang="en-US" sz="900" b="1" dirty="0">
                  <a:effectLst/>
                  <a:latin typeface="Arial" panose="020B0604020202020204" pitchFamily="34" charset="0"/>
                </a:rPr>
                <a:t>flow </a:t>
              </a:r>
              <a:endParaRPr lang="en-US" sz="900" b="1" dirty="0">
                <a:effectLst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DBB7D-7155-BB40-BDC6-437F646F53F5}"/>
                  </a:ext>
                </a:extLst>
              </p:cNvPr>
              <p:cNvSpPr txBox="1"/>
              <p:nvPr/>
            </p:nvSpPr>
            <p:spPr>
              <a:xfrm>
                <a:off x="50800" y="45837"/>
                <a:ext cx="11518900" cy="523220"/>
              </a:xfrm>
              <a:prstGeom prst="rect">
                <a:avLst/>
              </a:prstGeom>
              <a:noFill/>
              <a:ln w="12700">
                <a:miter lim="400000"/>
              </a:ln>
            </p:spPr>
            <p:txBody>
              <a:bodyPr vert="horz" lIns="50800" tIns="50800" rIns="50800" bIns="50800" rtlCol="0" anchor="b">
                <a:noAutofit/>
              </a:bodyPr>
              <a:lstStyle>
                <a:defPPr>
                  <a:defRPr lang="en-US"/>
                </a:defPPr>
                <a:lvl1pPr indent="0" defTabSz="449833" hangingPunct="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 sz="2800" b="1">
                    <a:solidFill>
                      <a:srgbClr val="C00000"/>
                    </a:solidFill>
                    <a:latin typeface="Times" pitchFamily="2" charset="0"/>
                    <a:ea typeface="Helvetica Neue"/>
                    <a:cs typeface="Helvetica Neue"/>
                  </a:defRPr>
                </a:lvl1pPr>
                <a:lvl2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/>
                </a:lvl2pPr>
                <a:lvl3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</a:lvl3pPr>
                <a:lvl4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4pPr>
                <a:lvl5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5pPr>
                <a:lvl6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6pPr>
                <a:lvl7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7pPr>
                <a:lvl8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8pPr>
                <a:lvl9pPr indent="0" algn="ctr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/>
                </a:lvl9pPr>
              </a:lstStyle>
              <a:p>
                <a:r>
                  <a:rPr lang="en-US" dirty="0"/>
                  <a:t>Two – particle Correlation Function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5DBB7D-7155-BB40-BDC6-437F646F5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" y="45837"/>
                <a:ext cx="11518900" cy="523220"/>
              </a:xfrm>
              <a:prstGeom prst="rect">
                <a:avLst/>
              </a:prstGeom>
              <a:blipFill>
                <a:blip r:embed="rId5"/>
                <a:stretch>
                  <a:fillRect l="-1430" t="-9524" b="-3333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BF587-1B12-3249-8946-B4487AFB9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8007" y="6462588"/>
            <a:ext cx="2743200" cy="365125"/>
          </a:xfrm>
        </p:spPr>
        <p:txBody>
          <a:bodyPr/>
          <a:lstStyle/>
          <a:p>
            <a:fld id="{8873F185-CD48-974E-8A99-81701D9D86B2}" type="slidenum">
              <a:rPr lang="en-US" smtClean="0"/>
              <a:t>8</a:t>
            </a:fld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990EF-1E6B-C51C-1FED-6FB5E1C2AE6A}"/>
              </a:ext>
            </a:extLst>
          </p:cNvPr>
          <p:cNvSpPr/>
          <p:nvPr/>
        </p:nvSpPr>
        <p:spPr>
          <a:xfrm>
            <a:off x="221323" y="477177"/>
            <a:ext cx="5699636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2-Particle Cumulant or Correlator: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CC79EA-2732-1332-A401-06D00224777B}"/>
                  </a:ext>
                </a:extLst>
              </p:cNvPr>
              <p:cNvSpPr/>
              <p:nvPr/>
            </p:nvSpPr>
            <p:spPr>
              <a:xfrm>
                <a:off x="423665" y="2205221"/>
                <a:ext cx="3239348" cy="686022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sz="16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Δy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Δϕ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ab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Δy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Δϕ</m:t>
                              </m:r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p>
                          </m:sSubSup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ρ</m:t>
                              </m:r>
                            </m:e>
                            <m:sub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p>
                                  <m:r>
                                    <a:rPr lang="en-US" sz="16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p>
                          </m:sSubSup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Δy</m:t>
                              </m:r>
                              <m: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1CC79EA-2732-1332-A401-06D002247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65" y="2205221"/>
                <a:ext cx="3239348" cy="686022"/>
              </a:xfrm>
              <a:prstGeom prst="rect">
                <a:avLst/>
              </a:prstGeom>
              <a:blipFill>
                <a:blip r:embed="rId6"/>
                <a:stretch>
                  <a:fillRect b="-1786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F6FC833-DCB2-A1AF-39F9-5BE9DBCC1383}"/>
              </a:ext>
            </a:extLst>
          </p:cNvPr>
          <p:cNvSpPr txBox="1"/>
          <p:nvPr/>
        </p:nvSpPr>
        <p:spPr>
          <a:xfrm>
            <a:off x="258706" y="3079138"/>
            <a:ext cx="5598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  <a:r>
              <a:rPr lang="en-US" dirty="0"/>
              <a:t> - Corrected for pair-inefficiency called </a:t>
            </a:r>
            <a:r>
              <a:rPr lang="en-US" b="1" dirty="0"/>
              <a:t>‘crossing</a:t>
            </a:r>
            <a:r>
              <a:rPr lang="en-US" dirty="0"/>
              <a:t>’.</a:t>
            </a:r>
          </a:p>
          <a:p>
            <a:r>
              <a:rPr lang="en-US" dirty="0"/>
              <a:t>Densities corrected for inefficiencies. </a:t>
            </a:r>
          </a:p>
          <a:p>
            <a:r>
              <a:rPr lang="en-US" dirty="0"/>
              <a:t>Efficiencies obtained from embedded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EBE10-5F71-6368-B571-0484C4614147}"/>
                  </a:ext>
                </a:extLst>
              </p:cNvPr>
              <p:cNvSpPr/>
              <p:nvPr/>
            </p:nvSpPr>
            <p:spPr>
              <a:xfrm>
                <a:off x="423665" y="1583592"/>
                <a:ext cx="4123116" cy="485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Δy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Δϕ</m:t>
                          </m:r>
                        </m:e>
                      </m:d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ab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Δy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Δφ</m:t>
                          </m:r>
                        </m:e>
                      </m:d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</m:sup>
                      </m:sSubSup>
                      <m:r>
                        <a:rPr 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ρ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Δy</m:t>
                          </m:r>
                          <m: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Δφ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6FEBE10-5F71-6368-B571-0484C4614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65" y="1583592"/>
                <a:ext cx="4123116" cy="4858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37C578-86EC-A86F-C11B-31AEFDE4F730}"/>
                  </a:ext>
                </a:extLst>
              </p:cNvPr>
              <p:cNvSpPr txBox="1"/>
              <p:nvPr/>
            </p:nvSpPr>
            <p:spPr>
              <a:xfrm>
                <a:off x="258706" y="4135806"/>
                <a:ext cx="5942263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Denominator filling methods: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Convolution: </a:t>
                </a:r>
                <a:r>
                  <a:rPr lang="en-US" dirty="0">
                    <a:solidFill>
                      <a:srgbClr val="201F1E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Particle ‘a’ folded with ‘b’ in a 6D space i.e.,</a:t>
                </a:r>
                <a:r>
                  <a:rPr lang="en-US" sz="2000" dirty="0">
                    <a:solidFill>
                      <a:srgbClr val="201F1E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Mixing</a:t>
                </a:r>
                <a:r>
                  <a:rPr lang="en-US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particles from 2 different but similar</a:t>
                </a:r>
                <a:r>
                  <a:rPr lang="en-US" dirty="0">
                    <a:solidFill>
                      <a:srgbClr val="201F1E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events within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</a:t>
                </a:r>
                <a:r>
                  <a:rPr lang="en-US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mix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events.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37C578-86EC-A86F-C11B-31AEFDE4F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06" y="4135806"/>
                <a:ext cx="5942263" cy="1508105"/>
              </a:xfrm>
              <a:prstGeom prst="rect">
                <a:avLst/>
              </a:prstGeom>
              <a:blipFill>
                <a:blip r:embed="rId9"/>
                <a:stretch>
                  <a:fillRect l="-853" t="-1667" b="-5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F800D15-9BC4-82D2-7811-E911818816DC}"/>
              </a:ext>
            </a:extLst>
          </p:cNvPr>
          <p:cNvGrpSpPr/>
          <p:nvPr/>
        </p:nvGrpSpPr>
        <p:grpSpPr>
          <a:xfrm>
            <a:off x="6535063" y="247616"/>
            <a:ext cx="2664715" cy="1920744"/>
            <a:chOff x="6507851" y="4108793"/>
            <a:chExt cx="3224306" cy="2324100"/>
          </a:xfrm>
        </p:grpSpPr>
        <p:pic>
          <p:nvPicPr>
            <p:cNvPr id="10" name="Picture 9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BC179FC-BBAB-D2A4-EC49-9C2D1279D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07851" y="4129526"/>
              <a:ext cx="876300" cy="1930400"/>
            </a:xfrm>
            <a:prstGeom prst="rect">
              <a:avLst/>
            </a:prstGeom>
          </p:spPr>
        </p:pic>
        <p:pic>
          <p:nvPicPr>
            <p:cNvPr id="33" name="Picture 32" descr="Chart, histogram&#10;&#10;Description automatically generated">
              <a:extLst>
                <a:ext uri="{FF2B5EF4-FFF2-40B4-BE49-F238E27FC236}">
                  <a16:creationId xmlns:a16="http://schemas.microsoft.com/office/drawing/2014/main" id="{5D1E424F-9F5D-0394-EE85-1EAAEA208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57257" y="4108793"/>
              <a:ext cx="2374900" cy="23241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6067CA-AA56-DF75-D81B-09AABADA8A5B}"/>
              </a:ext>
            </a:extLst>
          </p:cNvPr>
          <p:cNvGrpSpPr/>
          <p:nvPr/>
        </p:nvGrpSpPr>
        <p:grpSpPr>
          <a:xfrm>
            <a:off x="9352392" y="242368"/>
            <a:ext cx="2590586" cy="1931240"/>
            <a:chOff x="8905737" y="4086036"/>
            <a:chExt cx="3134610" cy="2336800"/>
          </a:xfrm>
        </p:grpSpPr>
        <p:pic>
          <p:nvPicPr>
            <p:cNvPr id="17" name="Picture 16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F7281F23-CE66-C641-68B1-CF8CF0317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5737" y="4100678"/>
              <a:ext cx="812800" cy="2044700"/>
            </a:xfrm>
            <a:prstGeom prst="rect">
              <a:avLst/>
            </a:prstGeom>
          </p:spPr>
        </p:pic>
        <p:pic>
          <p:nvPicPr>
            <p:cNvPr id="15" name="Picture 14" descr="Chart, scatter chart&#10;&#10;Description automatically generated">
              <a:extLst>
                <a:ext uri="{FF2B5EF4-FFF2-40B4-BE49-F238E27FC236}">
                  <a16:creationId xmlns:a16="http://schemas.microsoft.com/office/drawing/2014/main" id="{3BF40196-C539-9206-50D3-27C4AD2D9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3547" y="4086036"/>
              <a:ext cx="2336800" cy="233680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10184-452E-9C0A-C998-6BE5A0D14D25}"/>
              </a:ext>
            </a:extLst>
          </p:cNvPr>
          <p:cNvSpPr/>
          <p:nvPr/>
        </p:nvSpPr>
        <p:spPr>
          <a:xfrm>
            <a:off x="7916805" y="2091141"/>
            <a:ext cx="29797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STAR, Phys. Rev. C 101, 014916 (2020)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B6DA54A-FBB8-3074-10C2-9DE5C0560CE9}"/>
                  </a:ext>
                </a:extLst>
              </p:cNvPr>
              <p:cNvSpPr/>
              <p:nvPr/>
            </p:nvSpPr>
            <p:spPr>
              <a:xfrm>
                <a:off x="423665" y="914086"/>
                <a:ext cx="655530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ab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Δy</m:t>
                        </m:r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Δφ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density of pairs with particles ‘a’ and ‘b’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sup>
                    </m:sSubSup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</m:e>
                          <m:sub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are the single particle densities.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B6DA54A-FBB8-3074-10C2-9DE5C0560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665" y="914086"/>
                <a:ext cx="6555307" cy="646331"/>
              </a:xfrm>
              <a:prstGeom prst="rect">
                <a:avLst/>
              </a:prstGeom>
              <a:blipFill>
                <a:blip r:embed="rId14"/>
                <a:stretch>
                  <a:fillRect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C941DBA-3769-1469-316E-ED19C551BFE7}"/>
              </a:ext>
            </a:extLst>
          </p:cNvPr>
          <p:cNvSpPr txBox="1"/>
          <p:nvPr/>
        </p:nvSpPr>
        <p:spPr>
          <a:xfrm>
            <a:off x="258706" y="5909957"/>
            <a:ext cx="5257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Mixing approximates convolution as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mix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increases.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2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36"/>
    </mc:Choice>
    <mc:Fallback xmlns="">
      <p:transition spd="slow" advTm="146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5" grpId="0"/>
      <p:bldP spid="19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7CC058-CCF3-C940-A1F3-FA8BF6A9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6256" y="6359652"/>
            <a:ext cx="2743200" cy="365125"/>
          </a:xfrm>
        </p:spPr>
        <p:txBody>
          <a:bodyPr/>
          <a:lstStyle/>
          <a:p>
            <a:fld id="{8873F185-CD48-974E-8A99-81701D9D86B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E900E-1240-8747-90E5-44AFD1875216}"/>
              </a:ext>
            </a:extLst>
          </p:cNvPr>
          <p:cNvSpPr txBox="1"/>
          <p:nvPr/>
        </p:nvSpPr>
        <p:spPr>
          <a:xfrm>
            <a:off x="22578" y="31968"/>
            <a:ext cx="11518900" cy="553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>
                <a:solidFill>
                  <a:srgbClr val="C00000"/>
                </a:solidFill>
                <a:latin typeface="Times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Track crossing correction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AFCE8-8745-6EC4-E970-66047536388E}"/>
              </a:ext>
            </a:extLst>
          </p:cNvPr>
          <p:cNvSpPr txBox="1"/>
          <p:nvPr/>
        </p:nvSpPr>
        <p:spPr>
          <a:xfrm>
            <a:off x="326697" y="401712"/>
            <a:ext cx="66065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</a:rPr>
              <a:t>airs with overlapping tracks (crossing/merging) are too close for the TPC to resolve them.</a:t>
            </a:r>
            <a:endParaRPr lang="en-US" dirty="0">
              <a:latin typeface="Arial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46385-B675-9092-D1D0-1EBFA48BAE1D}"/>
                  </a:ext>
                </a:extLst>
              </p:cNvPr>
              <p:cNvSpPr txBox="1"/>
              <p:nvPr/>
            </p:nvSpPr>
            <p:spPr>
              <a:xfrm>
                <a:off x="326697" y="1001566"/>
                <a:ext cx="6958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Results in a pair-inefficiency for </a:t>
                </a:r>
                <a:r>
                  <a:rPr lang="en-US" dirty="0">
                    <a:latin typeface="Calibri" panose="020F0502020204030204" pitchFamily="34" charset="0"/>
                  </a:rPr>
                  <a:t>these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 particles</a:t>
                </a:r>
                <a:r>
                  <a:rPr lang="en-US" dirty="0">
                    <a:latin typeface="Calibri" panose="020F0502020204030204" pitchFamily="34" charset="0"/>
                  </a:rPr>
                  <a:t>, causing a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 crossing "</a:t>
                </a:r>
                <a:r>
                  <a:rPr lang="en-US" sz="1800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</a:rPr>
                  <a:t>hole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" for (</a:t>
                </a:r>
                <a:r>
                  <a:rPr lang="en-US" sz="1800" dirty="0" err="1">
                    <a:effectLst/>
                    <a:latin typeface="Calibri" panose="020F0502020204030204" pitchFamily="34" charset="0"/>
                  </a:rPr>
                  <a:t>dy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,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) ~0.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546385-B675-9092-D1D0-1EBFA48B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7" y="1001566"/>
                <a:ext cx="6958724" cy="646331"/>
              </a:xfrm>
              <a:prstGeom prst="rect">
                <a:avLst/>
              </a:prstGeom>
              <a:blipFill>
                <a:blip r:embed="rId3"/>
                <a:stretch>
                  <a:fillRect l="-546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281ED0-5A8A-0BF1-5FF1-5AB1EAA0A6C4}"/>
                  </a:ext>
                </a:extLst>
              </p:cNvPr>
              <p:cNvSpPr txBox="1"/>
              <p:nvPr/>
            </p:nvSpPr>
            <p:spPr>
              <a:xfrm>
                <a:off x="326697" y="3453148"/>
                <a:ext cx="77585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 err="1">
                    <a:solidFill>
                      <a:srgbClr val="0432FF"/>
                    </a:solidFill>
                    <a:effectLst/>
                    <a:latin typeface="Calibri" panose="020F0502020204030204" pitchFamily="34" charset="0"/>
                  </a:rPr>
                  <a:t>pt</a:t>
                </a:r>
                <a:r>
                  <a:rPr lang="en-US" sz="1800" dirty="0">
                    <a:solidFill>
                      <a:srgbClr val="0432FF"/>
                    </a:solidFill>
                    <a:effectLst/>
                    <a:latin typeface="Calibri" panose="020F0502020204030204" pitchFamily="34" charset="0"/>
                  </a:rPr>
                  <a:t>-ordered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 each pair to move the hole on one side of 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=0.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281ED0-5A8A-0BF1-5FF1-5AB1EAA0A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97" y="3453148"/>
                <a:ext cx="7758570" cy="369332"/>
              </a:xfrm>
              <a:prstGeom prst="rect">
                <a:avLst/>
              </a:prstGeom>
              <a:blipFill>
                <a:blip r:embed="rId4"/>
                <a:stretch>
                  <a:fillRect l="-490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C76A3359-86E7-F0DB-2105-E2949A9BDB41}"/>
              </a:ext>
            </a:extLst>
          </p:cNvPr>
          <p:cNvSpPr/>
          <p:nvPr/>
        </p:nvSpPr>
        <p:spPr>
          <a:xfrm>
            <a:off x="9829800" y="6700087"/>
            <a:ext cx="203200" cy="145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97D45A-F89B-DFB2-EA75-67472FDD1E80}"/>
              </a:ext>
            </a:extLst>
          </p:cNvPr>
          <p:cNvGrpSpPr/>
          <p:nvPr/>
        </p:nvGrpSpPr>
        <p:grpSpPr>
          <a:xfrm>
            <a:off x="2995176" y="1445240"/>
            <a:ext cx="3519872" cy="1955631"/>
            <a:chOff x="2995176" y="1454166"/>
            <a:chExt cx="3519872" cy="19556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9D8A97E-A5E2-7CD4-3F55-F26F8501D261}"/>
                </a:ext>
              </a:extLst>
            </p:cNvPr>
            <p:cNvGrpSpPr/>
            <p:nvPr/>
          </p:nvGrpSpPr>
          <p:grpSpPr>
            <a:xfrm>
              <a:off x="3430295" y="1569548"/>
              <a:ext cx="2633925" cy="1656845"/>
              <a:chOff x="2395275" y="1544507"/>
              <a:chExt cx="4800600" cy="3789246"/>
            </a:xfrm>
          </p:grpSpPr>
          <p:pic>
            <p:nvPicPr>
              <p:cNvPr id="2049" name="Picture 1" descr="page2image46763472">
                <a:extLst>
                  <a:ext uri="{FF2B5EF4-FFF2-40B4-BE49-F238E27FC236}">
                    <a16:creationId xmlns:a16="http://schemas.microsoft.com/office/drawing/2014/main" id="{7C440853-ECED-C57A-5EB5-468EFE9DEC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95275" y="1544507"/>
                <a:ext cx="4800600" cy="37892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page2image36588736">
                <a:extLst>
                  <a:ext uri="{FF2B5EF4-FFF2-40B4-BE49-F238E27FC236}">
                    <a16:creationId xmlns:a16="http://schemas.microsoft.com/office/drawing/2014/main" id="{0AC6177A-D02A-6338-0983-3A117D1FD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5571" y="3838459"/>
                <a:ext cx="391209" cy="753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44E199-E69D-0BFD-EE83-AE3A061BD442}"/>
                </a:ext>
              </a:extLst>
            </p:cNvPr>
            <p:cNvCxnSpPr>
              <a:cxnSpLocks/>
            </p:cNvCxnSpPr>
            <p:nvPr/>
          </p:nvCxnSpPr>
          <p:spPr>
            <a:xfrm rot="120000" flipH="1" flipV="1">
              <a:off x="3656098" y="2980011"/>
              <a:ext cx="583583" cy="2463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16F316-C26F-C3AC-E949-A8D022F31E07}"/>
                </a:ext>
              </a:extLst>
            </p:cNvPr>
            <p:cNvSpPr txBox="1"/>
            <p:nvPr/>
          </p:nvSpPr>
          <p:spPr>
            <a:xfrm rot="1560000">
              <a:off x="2995176" y="3032604"/>
              <a:ext cx="1588948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Azimuthal direction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4D722B-577B-1319-1FC5-5F0AD97D9D4C}"/>
                </a:ext>
              </a:extLst>
            </p:cNvPr>
            <p:cNvCxnSpPr>
              <a:cxnSpLocks/>
            </p:cNvCxnSpPr>
            <p:nvPr/>
          </p:nvCxnSpPr>
          <p:spPr>
            <a:xfrm rot="240000" flipV="1">
              <a:off x="4694759" y="3063230"/>
              <a:ext cx="886361" cy="20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F75045-128D-FC36-7330-0C2B2C5D2A6D}"/>
                </a:ext>
              </a:extLst>
            </p:cNvPr>
            <p:cNvSpPr txBox="1"/>
            <p:nvPr/>
          </p:nvSpPr>
          <p:spPr>
            <a:xfrm rot="21120000">
              <a:off x="4638013" y="3105098"/>
              <a:ext cx="1273317" cy="304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Beam direction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5B55056-1760-FDC6-DEEB-C07B2E5E01F5}"/>
                    </a:ext>
                  </a:extLst>
                </p:cNvPr>
                <p:cNvSpPr/>
                <p:nvPr/>
              </p:nvSpPr>
              <p:spPr>
                <a:xfrm>
                  <a:off x="3579584" y="1454166"/>
                  <a:ext cx="293546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p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2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𝐩</m:t>
                                </m:r>
                              </m:e>
                              <m:sup>
                                <m:r>
                                  <a:rPr lang="en-US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𝚫𝛟</m:t>
                            </m:r>
                          </m:e>
                        </m:d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𝐆𝐞𝐕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5B55056-1760-FDC6-DEEB-C07B2E5E01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584" y="1454166"/>
                  <a:ext cx="2935464" cy="276999"/>
                </a:xfrm>
                <a:prstGeom prst="rect">
                  <a:avLst/>
                </a:prstGeom>
                <a:blipFill>
                  <a:blip r:embed="rId17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546DA8C-24B9-4A6E-1EFD-030ABA4AF3C5}"/>
                    </a:ext>
                  </a:extLst>
                </p:cNvPr>
                <p:cNvSpPr txBox="1"/>
                <p:nvPr/>
              </p:nvSpPr>
              <p:spPr>
                <a:xfrm rot="1768440" flipH="1">
                  <a:off x="3441469" y="2746657"/>
                  <a:ext cx="45719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00" b="0" i="0" smtClean="0">
                            <a:latin typeface="Cambria Math" panose="02040503050406030204" pitchFamily="18" charset="0"/>
                          </a:rPr>
                          <m:t>dϕ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546DA8C-24B9-4A6E-1EFD-030ABA4AF3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768440" flipH="1">
                  <a:off x="3441469" y="2746657"/>
                  <a:ext cx="45719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14286" r="-78571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85FA78-DBE3-A35A-DE84-BBCFC011AA7E}"/>
                    </a:ext>
                  </a:extLst>
                </p:cNvPr>
                <p:cNvSpPr txBox="1"/>
                <p:nvPr/>
              </p:nvSpPr>
              <p:spPr>
                <a:xfrm rot="20967196">
                  <a:off x="5770479" y="2964702"/>
                  <a:ext cx="37863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dy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85FA78-DBE3-A35A-DE84-BBCFC011A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67196">
                  <a:off x="5770479" y="2964702"/>
                  <a:ext cx="378630" cy="276999"/>
                </a:xfrm>
                <a:prstGeom prst="rect">
                  <a:avLst/>
                </a:prstGeom>
                <a:blipFill>
                  <a:blip r:embed="rId19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5FE9A4-B8C5-B065-C0B1-1679DFF87AA1}"/>
              </a:ext>
            </a:extLst>
          </p:cNvPr>
          <p:cNvGrpSpPr/>
          <p:nvPr/>
        </p:nvGrpSpPr>
        <p:grpSpPr>
          <a:xfrm>
            <a:off x="1777909" y="4429116"/>
            <a:ext cx="3080193" cy="2232871"/>
            <a:chOff x="1777909" y="4429116"/>
            <a:chExt cx="3080193" cy="2232871"/>
          </a:xfrm>
        </p:grpSpPr>
        <p:pic>
          <p:nvPicPr>
            <p:cNvPr id="2053" name="Picture 5" descr="page5image46919872">
              <a:extLst>
                <a:ext uri="{FF2B5EF4-FFF2-40B4-BE49-F238E27FC236}">
                  <a16:creationId xmlns:a16="http://schemas.microsoft.com/office/drawing/2014/main" id="{B3CE0171-FA7E-2D5E-BB5D-C2547CF6C6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51402" y="4667530"/>
              <a:ext cx="2806700" cy="1994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7" descr="page5image35893440">
              <a:extLst>
                <a:ext uri="{FF2B5EF4-FFF2-40B4-BE49-F238E27FC236}">
                  <a16:creationId xmlns:a16="http://schemas.microsoft.com/office/drawing/2014/main" id="{30C751BF-5834-9B24-9708-F4A272AB8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835" y="6079634"/>
              <a:ext cx="2355649" cy="12824"/>
            </a:xfrm>
            <a:prstGeom prst="rect">
              <a:avLst/>
            </a:prstGeom>
            <a:solidFill>
              <a:srgbClr val="0432FF"/>
            </a:solidFill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A427441-FF63-45B6-E900-6075D7C667F1}"/>
                    </a:ext>
                  </a:extLst>
                </p:cNvPr>
                <p:cNvSpPr/>
                <p:nvPr/>
              </p:nvSpPr>
              <p:spPr>
                <a:xfrm>
                  <a:off x="2143041" y="4429116"/>
                  <a:ext cx="257496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𝚫𝛟</m:t>
                            </m:r>
                          </m:e>
                        </m:d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𝐆𝐞𝐕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FA427441-FF63-45B6-E900-6075D7C667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3041" y="4429116"/>
                  <a:ext cx="2574964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B1382D0-59C0-8C44-A6C9-4B85E97ACA45}"/>
                    </a:ext>
                  </a:extLst>
                </p:cNvPr>
                <p:cNvSpPr txBox="1"/>
                <p:nvPr/>
              </p:nvSpPr>
              <p:spPr>
                <a:xfrm rot="16200000" flipH="1">
                  <a:off x="1893549" y="4817165"/>
                  <a:ext cx="457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dϕ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B1382D0-59C0-8C44-A6C9-4B85E97ACA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 flipH="1">
                  <a:off x="1893549" y="4817165"/>
                  <a:ext cx="45719" cy="276999"/>
                </a:xfrm>
                <a:prstGeom prst="rect">
                  <a:avLst/>
                </a:prstGeom>
                <a:blipFill>
                  <a:blip r:embed="rId23"/>
                  <a:stretch>
                    <a:fillRect t="-380000" r="-9091" b="-6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1BB36F-7E08-6364-A7C8-0C00532C82B9}"/>
                    </a:ext>
                  </a:extLst>
                </p:cNvPr>
                <p:cNvSpPr txBox="1"/>
                <p:nvPr/>
              </p:nvSpPr>
              <p:spPr>
                <a:xfrm>
                  <a:off x="2254797" y="6051875"/>
                  <a:ext cx="861499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400" b="1" dirty="0">
                      <a:solidFill>
                        <a:srgbClr val="0432FF"/>
                      </a:solidFill>
                      <a:effectLst/>
                      <a:latin typeface="Calibri" panose="020F0502020204030204" pitchFamily="34" charset="0"/>
                    </a:rPr>
                    <a:t>d</a:t>
                  </a:r>
                  <a14:m>
                    <m:oMath xmlns:m="http://schemas.openxmlformats.org/officeDocument/2006/math">
                      <m:r>
                        <a:rPr lang="en-US" sz="1400" b="1" i="0" smtClean="0">
                          <a:solidFill>
                            <a:srgbClr val="0432FF"/>
                          </a:solidFill>
                          <a:effectLst/>
                          <a:latin typeface="Cambria Math" panose="02040503050406030204" pitchFamily="18" charset="0"/>
                        </a:rPr>
                        <m:t>𝛟</m:t>
                      </m:r>
                    </m:oMath>
                  </a14:m>
                  <a:r>
                    <a:rPr lang="en-US" sz="1400" b="1" dirty="0">
                      <a:solidFill>
                        <a:srgbClr val="0432FF"/>
                      </a:solidFill>
                      <a:effectLst/>
                      <a:latin typeface="Calibri" panose="020F0502020204030204" pitchFamily="34" charset="0"/>
                    </a:rPr>
                    <a:t>=0</a:t>
                  </a:r>
                  <a:endParaRPr lang="en-US" sz="1400" b="1" dirty="0">
                    <a:solidFill>
                      <a:srgbClr val="0432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1BB36F-7E08-6364-A7C8-0C00532C82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4797" y="6051875"/>
                  <a:ext cx="861499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1449"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A5BE2B-DB4E-AEA5-C887-D1B86B25810C}"/>
              </a:ext>
            </a:extLst>
          </p:cNvPr>
          <p:cNvGrpSpPr/>
          <p:nvPr/>
        </p:nvGrpSpPr>
        <p:grpSpPr>
          <a:xfrm>
            <a:off x="4636192" y="4433635"/>
            <a:ext cx="2923207" cy="2303619"/>
            <a:chOff x="4636192" y="4433635"/>
            <a:chExt cx="2923207" cy="2303619"/>
          </a:xfrm>
        </p:grpSpPr>
        <p:pic>
          <p:nvPicPr>
            <p:cNvPr id="2056" name="Picture 8" descr="page5image46919248">
              <a:extLst>
                <a:ext uri="{FF2B5EF4-FFF2-40B4-BE49-F238E27FC236}">
                  <a16:creationId xmlns:a16="http://schemas.microsoft.com/office/drawing/2014/main" id="{D3043367-DF63-493E-1CBC-6B3B2665C8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14599" y="4635344"/>
              <a:ext cx="2844800" cy="2101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page5image35893440">
              <a:extLst>
                <a:ext uri="{FF2B5EF4-FFF2-40B4-BE49-F238E27FC236}">
                  <a16:creationId xmlns:a16="http://schemas.microsoft.com/office/drawing/2014/main" id="{1539B0E7-97F5-6A9A-DC2C-E777CA71A5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3958" y="6069498"/>
              <a:ext cx="2355649" cy="12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47C1CE-8738-8B82-A305-A2409F2DD015}"/>
                    </a:ext>
                  </a:extLst>
                </p:cNvPr>
                <p:cNvSpPr/>
                <p:nvPr/>
              </p:nvSpPr>
              <p:spPr>
                <a:xfrm>
                  <a:off x="4636192" y="4433635"/>
                  <a:ext cx="280670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𝚫𝛟</m:t>
                            </m:r>
                          </m:e>
                        </m:d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𝐆𝐞𝐕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547C1CE-8738-8B82-A305-A2409F2DD0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192" y="4433635"/>
                  <a:ext cx="2806700" cy="276999"/>
                </a:xfrm>
                <a:prstGeom prst="rect">
                  <a:avLst/>
                </a:prstGeom>
                <a:blipFill>
                  <a:blip r:embed="rId26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5D2A54C-A4ED-C626-C899-D6CD6521322F}"/>
                </a:ext>
              </a:extLst>
            </p:cNvPr>
            <p:cNvSpPr txBox="1"/>
            <p:nvPr/>
          </p:nvSpPr>
          <p:spPr>
            <a:xfrm>
              <a:off x="5506643" y="5603795"/>
              <a:ext cx="14101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432FF"/>
                  </a:solidFill>
                  <a:latin typeface="Calibri" panose="020F0502020204030204" pitchFamily="34" charset="0"/>
                </a:rPr>
                <a:t>P</a:t>
              </a:r>
              <a:r>
                <a:rPr lang="en-US" sz="1800" dirty="0">
                  <a:solidFill>
                    <a:srgbClr val="0432FF"/>
                  </a:solidFill>
                  <a:effectLst/>
                  <a:latin typeface="Calibri" panose="020F0502020204030204" pitchFamily="34" charset="0"/>
                </a:rPr>
                <a:t>t-ordered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78A1F1-A745-5C24-9AEB-E68ABD9A4526}"/>
              </a:ext>
            </a:extLst>
          </p:cNvPr>
          <p:cNvGrpSpPr/>
          <p:nvPr/>
        </p:nvGrpSpPr>
        <p:grpSpPr>
          <a:xfrm>
            <a:off x="7313207" y="4429116"/>
            <a:ext cx="2898239" cy="2455148"/>
            <a:chOff x="7313207" y="4429116"/>
            <a:chExt cx="2898239" cy="2455148"/>
          </a:xfrm>
        </p:grpSpPr>
        <p:pic>
          <p:nvPicPr>
            <p:cNvPr id="2059" name="Picture 11" descr="page10image46706672">
              <a:extLst>
                <a:ext uri="{FF2B5EF4-FFF2-40B4-BE49-F238E27FC236}">
                  <a16:creationId xmlns:a16="http://schemas.microsoft.com/office/drawing/2014/main" id="{1FDFEC96-4365-DB42-12F6-A32DE0380E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13207" y="4659080"/>
              <a:ext cx="2898239" cy="2148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4B3D5DC-0647-24E1-8544-96E5A7955244}"/>
                    </a:ext>
                  </a:extLst>
                </p:cNvPr>
                <p:cNvSpPr/>
                <p:nvPr/>
              </p:nvSpPr>
              <p:spPr>
                <a:xfrm>
                  <a:off x="7541470" y="4429116"/>
                  <a:ext cx="2484040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𝐑</m:t>
                            </m:r>
                          </m:e>
                          <m:sub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𝚫𝛟</m:t>
                            </m:r>
                          </m:e>
                        </m:d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%,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𝟐𝟎𝟎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2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𝐆𝐞𝐕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4B3D5DC-0647-24E1-8544-96E5A7955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470" y="4429116"/>
                  <a:ext cx="2484040" cy="276999"/>
                </a:xfrm>
                <a:prstGeom prst="rect">
                  <a:avLst/>
                </a:prstGeom>
                <a:blipFill>
                  <a:blip r:embed="rId28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4D38FE-FB85-09D1-BB82-8F3917BD710B}"/>
                    </a:ext>
                  </a:extLst>
                </p:cNvPr>
                <p:cNvSpPr txBox="1"/>
                <p:nvPr/>
              </p:nvSpPr>
              <p:spPr>
                <a:xfrm>
                  <a:off x="9692163" y="6607265"/>
                  <a:ext cx="37863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dy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54D38FE-FB85-09D1-BB82-8F3917BD71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2163" y="6607265"/>
                  <a:ext cx="378630" cy="276999"/>
                </a:xfrm>
                <a:prstGeom prst="rect">
                  <a:avLst/>
                </a:prstGeom>
                <a:blipFill>
                  <a:blip r:embed="rId2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FA83DA4-D512-01E4-153F-6EAB87BBC83D}"/>
                </a:ext>
              </a:extLst>
            </p:cNvPr>
            <p:cNvSpPr txBox="1"/>
            <p:nvPr/>
          </p:nvSpPr>
          <p:spPr>
            <a:xfrm>
              <a:off x="8028550" y="5602294"/>
              <a:ext cx="16031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0432FF"/>
                  </a:solidFill>
                  <a:latin typeface="Calibri" panose="020F0502020204030204" pitchFamily="34" charset="0"/>
                </a:rPr>
                <a:t>Reflected Bins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D88658-72E0-34CD-8690-9AFD087FEE81}"/>
                  </a:ext>
                </a:extLst>
              </p:cNvPr>
              <p:cNvSpPr txBox="1"/>
              <p:nvPr/>
            </p:nvSpPr>
            <p:spPr>
              <a:xfrm>
                <a:off x="510040" y="5341977"/>
                <a:ext cx="124497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𝐩</m:t>
                        </m:r>
                      </m:e>
                      <m:sup>
                        <m:r>
                          <a:rPr lang="en-US" sz="1800" b="1" i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b="1" dirty="0"/>
                  <a:t> Pairs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6D88658-72E0-34CD-8690-9AFD087FE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40" y="5341977"/>
                <a:ext cx="1244976" cy="369332"/>
              </a:xfrm>
              <a:prstGeom prst="rect">
                <a:avLst/>
              </a:prstGeom>
              <a:blipFill>
                <a:blip r:embed="rId30"/>
                <a:stretch>
                  <a:fillRect t="-6452" r="-3000" b="-225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CA988F1-1AAA-4793-F574-4AA1FEDA7327}"/>
              </a:ext>
            </a:extLst>
          </p:cNvPr>
          <p:cNvSpPr txBox="1"/>
          <p:nvPr/>
        </p:nvSpPr>
        <p:spPr>
          <a:xfrm>
            <a:off x="8528747" y="3119499"/>
            <a:ext cx="27848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Courtesy</a:t>
            </a: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P. </a:t>
            </a:r>
            <a:r>
              <a:rPr lang="en-US" sz="160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Pujahari</a:t>
            </a:r>
            <a:r>
              <a:rPr lang="en-US" sz="1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89E6C7-2DA7-7B78-E129-EF08F9BEA9DE}"/>
              </a:ext>
            </a:extLst>
          </p:cNvPr>
          <p:cNvSpPr txBox="1"/>
          <p:nvPr/>
        </p:nvSpPr>
        <p:spPr>
          <a:xfrm>
            <a:off x="7170710" y="3774318"/>
            <a:ext cx="45262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Technique from (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Tarini</a:t>
            </a:r>
            <a:r>
              <a:rPr lang="en-US" sz="1800" dirty="0">
                <a:effectLst/>
                <a:latin typeface="Calibri" panose="020F0502020204030204" pitchFamily="34" charset="0"/>
              </a:rPr>
              <a:t> thesis – 01/2011, WSU) </a:t>
            </a:r>
            <a:endParaRPr lang="en-US" sz="1800" dirty="0">
              <a:effectLst/>
              <a:latin typeface="ArialM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4CBAD-61CC-63D8-C052-95D82A200977}"/>
              </a:ext>
            </a:extLst>
          </p:cNvPr>
          <p:cNvSpPr txBox="1"/>
          <p:nvPr/>
        </p:nvSpPr>
        <p:spPr>
          <a:xfrm>
            <a:off x="332811" y="3734898"/>
            <a:ext cx="7212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Reflected clean bins as </a:t>
            </a:r>
            <a:r>
              <a:rPr lang="en-US" dirty="0"/>
              <a:t>distributions are symmetric</a:t>
            </a:r>
            <a:r>
              <a:rPr lang="en-US" dirty="0">
                <a:latin typeface="Calibri" panose="020F0502020204030204" pitchFamily="34" charset="0"/>
              </a:rPr>
              <a:t> </a:t>
            </a:r>
            <a:r>
              <a:rPr lang="en-US" dirty="0"/>
              <a:t>about (</a:t>
            </a:r>
            <a:r>
              <a:rPr lang="en-US" dirty="0" err="1"/>
              <a:t>dy,d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dirty="0"/>
              <a:t>)=0.</a:t>
            </a:r>
            <a:endParaRPr lang="en-US" dirty="0">
              <a:latin typeface="ArialM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4AF94-02EB-A9F4-2871-1D919B2AF0ED}"/>
              </a:ext>
            </a:extLst>
          </p:cNvPr>
          <p:cNvSpPr txBox="1"/>
          <p:nvPr/>
        </p:nvSpPr>
        <p:spPr>
          <a:xfrm>
            <a:off x="344066" y="4033405"/>
            <a:ext cx="6212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</a:rPr>
              <a:t>Finally, symmetrized </a:t>
            </a:r>
            <a:r>
              <a:rPr lang="en-US" dirty="0"/>
              <a:t>about (</a:t>
            </a:r>
            <a:r>
              <a:rPr lang="en-US" dirty="0" err="1"/>
              <a:t>dy,d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dirty="0"/>
              <a:t>)=0  </a:t>
            </a:r>
            <a:r>
              <a:rPr lang="en-US" sz="1800" dirty="0">
                <a:effectLst/>
                <a:latin typeface="Calibri" panose="020F0502020204030204" pitchFamily="34" charset="0"/>
              </a:rPr>
              <a:t>to undo </a:t>
            </a:r>
            <a:r>
              <a:rPr lang="en-US" dirty="0" err="1">
                <a:solidFill>
                  <a:srgbClr val="0432FF"/>
                </a:solidFill>
                <a:latin typeface="Calibri" panose="020F0502020204030204" pitchFamily="34" charset="0"/>
              </a:rPr>
              <a:t>pt</a:t>
            </a:r>
            <a:r>
              <a:rPr lang="en-US" dirty="0">
                <a:solidFill>
                  <a:srgbClr val="0432FF"/>
                </a:solidFill>
                <a:latin typeface="Calibri" panose="020F0502020204030204" pitchFamily="34" charset="0"/>
              </a:rPr>
              <a:t>-ordering.</a:t>
            </a:r>
            <a:endParaRPr lang="en-US" sz="1800" dirty="0">
              <a:effectLst/>
              <a:latin typeface="ArialMT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171D446-BF34-2BD5-3DA4-26EA8D67A05D}"/>
              </a:ext>
            </a:extLst>
          </p:cNvPr>
          <p:cNvGrpSpPr/>
          <p:nvPr/>
        </p:nvGrpSpPr>
        <p:grpSpPr>
          <a:xfrm>
            <a:off x="7160609" y="100690"/>
            <a:ext cx="4918847" cy="3024718"/>
            <a:chOff x="7160609" y="100690"/>
            <a:chExt cx="4918847" cy="3024718"/>
          </a:xfrm>
        </p:grpSpPr>
        <p:pic>
          <p:nvPicPr>
            <p:cNvPr id="1025" name="Picture 1" descr="page4image46984368">
              <a:extLst>
                <a:ext uri="{FF2B5EF4-FFF2-40B4-BE49-F238E27FC236}">
                  <a16:creationId xmlns:a16="http://schemas.microsoft.com/office/drawing/2014/main" id="{C0DDE080-BC12-CC3B-3129-871770331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565" y="100690"/>
              <a:ext cx="4894891" cy="30247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EE6EBFE-6F2D-EC95-9116-7897EF981265}"/>
                </a:ext>
              </a:extLst>
            </p:cNvPr>
            <p:cNvSpPr/>
            <p:nvPr/>
          </p:nvSpPr>
          <p:spPr>
            <a:xfrm>
              <a:off x="7198420" y="724877"/>
              <a:ext cx="85439" cy="27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ED93681-A9DC-5301-EE00-7092993EF58F}"/>
                </a:ext>
              </a:extLst>
            </p:cNvPr>
            <p:cNvSpPr txBox="1"/>
            <p:nvPr/>
          </p:nvSpPr>
          <p:spPr>
            <a:xfrm>
              <a:off x="7160609" y="55918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9DFB5E-8A71-2C67-D527-85326A336092}"/>
                </a:ext>
              </a:extLst>
            </p:cNvPr>
            <p:cNvSpPr txBox="1"/>
            <p:nvPr/>
          </p:nvSpPr>
          <p:spPr>
            <a:xfrm>
              <a:off x="7953376" y="369102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A23D49-10AF-A11E-04ED-BB8204EA21F6}"/>
                </a:ext>
              </a:extLst>
            </p:cNvPr>
            <p:cNvSpPr txBox="1"/>
            <p:nvPr/>
          </p:nvSpPr>
          <p:spPr>
            <a:xfrm>
              <a:off x="9008308" y="355545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D40136-CA29-4362-F774-ACEEF68BD90C}"/>
                </a:ext>
              </a:extLst>
            </p:cNvPr>
            <p:cNvSpPr txBox="1"/>
            <p:nvPr/>
          </p:nvSpPr>
          <p:spPr>
            <a:xfrm>
              <a:off x="10323297" y="422069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EFB5D4-2010-7D04-67CE-CD06D3C0A4A7}"/>
                </a:ext>
              </a:extLst>
            </p:cNvPr>
            <p:cNvSpPr txBox="1"/>
            <p:nvPr/>
          </p:nvSpPr>
          <p:spPr>
            <a:xfrm>
              <a:off x="11710881" y="401299"/>
              <a:ext cx="30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AF0717-7085-7D54-D892-A1615D71D17C}"/>
                </a:ext>
              </a:extLst>
            </p:cNvPr>
            <p:cNvSpPr txBox="1"/>
            <p:nvPr/>
          </p:nvSpPr>
          <p:spPr>
            <a:xfrm>
              <a:off x="8438489" y="661573"/>
              <a:ext cx="300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5F9C9E8-56E5-11B2-EEFF-D132BD346296}"/>
                </a:ext>
              </a:extLst>
            </p:cNvPr>
            <p:cNvSpPr txBox="1"/>
            <p:nvPr/>
          </p:nvSpPr>
          <p:spPr>
            <a:xfrm>
              <a:off x="9407335" y="755528"/>
              <a:ext cx="300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CABCAF0-6861-15BA-7E28-A916EF317F7B}"/>
                </a:ext>
              </a:extLst>
            </p:cNvPr>
            <p:cNvSpPr/>
            <p:nvPr/>
          </p:nvSpPr>
          <p:spPr>
            <a:xfrm>
              <a:off x="10898179" y="705583"/>
              <a:ext cx="85439" cy="2766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E531334-54AB-603D-E443-EFEE8F859967}"/>
                </a:ext>
              </a:extLst>
            </p:cNvPr>
            <p:cNvSpPr/>
            <p:nvPr/>
          </p:nvSpPr>
          <p:spPr>
            <a:xfrm>
              <a:off x="10983618" y="770631"/>
              <a:ext cx="113873" cy="230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EDFB6F7-C335-2742-798D-A6DCCADD2884}"/>
                </a:ext>
              </a:extLst>
            </p:cNvPr>
            <p:cNvSpPr txBox="1"/>
            <p:nvPr/>
          </p:nvSpPr>
          <p:spPr>
            <a:xfrm>
              <a:off x="10890513" y="68843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" pitchFamily="2" charset="0"/>
                </a:rPr>
                <a:t>2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FD9B454-812F-747B-91C5-3A63D8C2A11C}"/>
                </a:ext>
              </a:extLst>
            </p:cNvPr>
            <p:cNvSpPr txBox="1"/>
            <p:nvPr/>
          </p:nvSpPr>
          <p:spPr>
            <a:xfrm>
              <a:off x="7425027" y="2546929"/>
              <a:ext cx="7409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</a:t>
              </a:r>
              <a:r>
                <a:rPr lang="en-US" sz="1400" baseline="-25000" dirty="0"/>
                <a:t>T1</a:t>
              </a:r>
              <a:r>
                <a:rPr lang="en-US" sz="1400" dirty="0"/>
                <a:t>&gt; p</a:t>
              </a:r>
              <a:r>
                <a:rPr lang="en-US" sz="1400" baseline="-25000" dirty="0"/>
                <a:t>T2</a:t>
              </a:r>
              <a:endParaRPr lang="en-US" sz="14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BFAC07-6F36-C9B3-133B-202C098724D9}"/>
                </a:ext>
              </a:extLst>
            </p:cNvPr>
            <p:cNvSpPr txBox="1"/>
            <p:nvPr/>
          </p:nvSpPr>
          <p:spPr>
            <a:xfrm>
              <a:off x="8613548" y="2523216"/>
              <a:ext cx="7409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</a:t>
              </a:r>
              <a:r>
                <a:rPr lang="en-US" sz="1400" baseline="-25000" dirty="0"/>
                <a:t>T1</a:t>
              </a:r>
              <a:r>
                <a:rPr lang="en-US" sz="1400" dirty="0"/>
                <a:t>&gt; p</a:t>
              </a:r>
              <a:r>
                <a:rPr lang="en-US" sz="1400" baseline="-25000" dirty="0"/>
                <a:t>T2</a:t>
              </a:r>
              <a:endParaRPr lang="en-US" sz="14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B0567AF-BB4D-7838-3E06-49CF96E4CA44}"/>
                </a:ext>
              </a:extLst>
            </p:cNvPr>
            <p:cNvSpPr txBox="1"/>
            <p:nvPr/>
          </p:nvSpPr>
          <p:spPr>
            <a:xfrm>
              <a:off x="7405160" y="2803798"/>
              <a:ext cx="7553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1400" dirty="0">
                  <a:latin typeface="Symbol" pitchFamily="2" charset="2"/>
                </a:rPr>
                <a:t>f</a:t>
              </a:r>
              <a:r>
                <a:rPr lang="en-US" sz="1400" baseline="-25000" dirty="0"/>
                <a:t>12</a:t>
              </a:r>
              <a:r>
                <a:rPr lang="en-US" sz="1400" dirty="0"/>
                <a:t> &lt; 0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92C719E-C56C-82C2-50CE-CCFC4BD34AEC}"/>
                </a:ext>
              </a:extLst>
            </p:cNvPr>
            <p:cNvSpPr txBox="1"/>
            <p:nvPr/>
          </p:nvSpPr>
          <p:spPr>
            <a:xfrm>
              <a:off x="8599121" y="2790604"/>
              <a:ext cx="7553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1400" dirty="0">
                  <a:latin typeface="Symbol" pitchFamily="2" charset="2"/>
                </a:rPr>
                <a:t>f</a:t>
              </a:r>
              <a:r>
                <a:rPr lang="en-US" sz="1400" baseline="-25000" dirty="0"/>
                <a:t>12</a:t>
              </a:r>
              <a:r>
                <a:rPr lang="en-US" sz="1400" dirty="0"/>
                <a:t> &gt; 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6A1F59-DAD2-F335-D8B8-C709481BA9A3}"/>
                </a:ext>
              </a:extLst>
            </p:cNvPr>
            <p:cNvSpPr txBox="1"/>
            <p:nvPr/>
          </p:nvSpPr>
          <p:spPr>
            <a:xfrm>
              <a:off x="9838364" y="2758712"/>
              <a:ext cx="7553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1400" dirty="0">
                  <a:latin typeface="Symbol" pitchFamily="2" charset="2"/>
                </a:rPr>
                <a:t>f</a:t>
              </a:r>
              <a:r>
                <a:rPr lang="en-US" sz="1400" baseline="-25000" dirty="0"/>
                <a:t>12</a:t>
              </a:r>
              <a:r>
                <a:rPr lang="en-US" sz="1400" dirty="0"/>
                <a:t> &lt; 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C552AC8-8E98-907D-9CB1-D57C5600C3E5}"/>
                </a:ext>
              </a:extLst>
            </p:cNvPr>
            <p:cNvSpPr txBox="1"/>
            <p:nvPr/>
          </p:nvSpPr>
          <p:spPr>
            <a:xfrm>
              <a:off x="10935917" y="2758711"/>
              <a:ext cx="75533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d</a:t>
              </a:r>
              <a:r>
                <a:rPr lang="en-US" sz="1400" dirty="0">
                  <a:latin typeface="Symbol" pitchFamily="2" charset="2"/>
                </a:rPr>
                <a:t>f</a:t>
              </a:r>
              <a:r>
                <a:rPr lang="en-US" sz="1400" baseline="-25000" dirty="0"/>
                <a:t>12</a:t>
              </a:r>
              <a:r>
                <a:rPr lang="en-US" sz="1400" dirty="0"/>
                <a:t> &gt;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74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033"/>
    </mc:Choice>
    <mc:Fallback xmlns="">
      <p:transition spd="slow" advTm="73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52" grpId="0" animBg="1"/>
      <p:bldP spid="56" grpId="0" animBg="1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29271</TotalTime>
  <Words>5037</Words>
  <Application>Microsoft Macintosh PowerPoint</Application>
  <PresentationFormat>Widescreen</PresentationFormat>
  <Paragraphs>657</Paragraphs>
  <Slides>33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2" baseType="lpstr">
      <vt:lpstr>Arial</vt:lpstr>
      <vt:lpstr>Arial</vt:lpstr>
      <vt:lpstr>ArialMT</vt:lpstr>
      <vt:lpstr>Calibri</vt:lpstr>
      <vt:lpstr>Calibri Light</vt:lpstr>
      <vt:lpstr>Cambria</vt:lpstr>
      <vt:lpstr>Cambria Math</vt:lpstr>
      <vt:lpstr>CambriaMath</vt:lpstr>
      <vt:lpstr>CMR10</vt:lpstr>
      <vt:lpstr>Courier New</vt:lpstr>
      <vt:lpstr>Helvetica Neue</vt:lpstr>
      <vt:lpstr>Menlo</vt:lpstr>
      <vt:lpstr>STIXGeneral-Regular</vt:lpstr>
      <vt:lpstr>Symbol</vt:lpstr>
      <vt:lpstr>TeXGyrePagella</vt:lpstr>
      <vt:lpstr>Times</vt:lpstr>
      <vt:lpstr>Times New Roman</vt:lpstr>
      <vt:lpstr>Wingdings</vt:lpstr>
      <vt:lpstr>Office Theme</vt:lpstr>
      <vt:lpstr>Balance Functions of Identified Hadrons in Au+Au Collisions at 200 GeV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APS Talk – rough outline and ideas</dc:title>
  <dc:creator>nandita.raha@gmail.com</dc:creator>
  <cp:lastModifiedBy>nandita.raha@gmail.com</cp:lastModifiedBy>
  <cp:revision>160</cp:revision>
  <dcterms:created xsi:type="dcterms:W3CDTF">2022-10-07T15:30:33Z</dcterms:created>
  <dcterms:modified xsi:type="dcterms:W3CDTF">2023-01-23T20:16:20Z</dcterms:modified>
</cp:coreProperties>
</file>